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31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7" r:id="rId19"/>
    <p:sldId id="275" r:id="rId20"/>
    <p:sldId id="278" r:id="rId21"/>
    <p:sldId id="279" r:id="rId22"/>
    <p:sldId id="280" r:id="rId23"/>
    <p:sldId id="281" r:id="rId24"/>
    <p:sldId id="282" r:id="rId25"/>
    <p:sldId id="283" r:id="rId26"/>
    <p:sldId id="284" r:id="rId27"/>
    <p:sldId id="285" r:id="rId28"/>
    <p:sldId id="316"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5" autoAdjust="0"/>
    <p:restoredTop sz="81358" autoAdjust="0"/>
  </p:normalViewPr>
  <p:slideViewPr>
    <p:cSldViewPr>
      <p:cViewPr>
        <p:scale>
          <a:sx n="114" d="100"/>
          <a:sy n="114" d="100"/>
        </p:scale>
        <p:origin x="-72"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A970923-D333-634E-B2ED-39FC656386B4}" type="datetimeFigureOut">
              <a:rPr lang="en-US" smtClean="0"/>
              <a:t>6/20/2017</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E77A8D5-2519-424B-8E02-622A5500655A}" type="slidenum">
              <a:rPr lang="en-US" smtClean="0"/>
              <a:t>‹#›</a:t>
            </a:fld>
            <a:endParaRPr lang="en-US"/>
          </a:p>
        </p:txBody>
      </p:sp>
    </p:spTree>
    <p:extLst>
      <p:ext uri="{BB962C8B-B14F-4D97-AF65-F5344CB8AC3E}">
        <p14:creationId xmlns:p14="http://schemas.microsoft.com/office/powerpoint/2010/main" val="42467401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1406D59-63A1-43F2-BF6C-E523CF9F748E}" type="datetimeFigureOut">
              <a:rPr lang="en-US" smtClean="0"/>
              <a:t>6/20/2017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5E6C5DE-C0E2-46AF-9A41-4669213CFAC2}" type="slidenum">
              <a:rPr lang="en-US" smtClean="0"/>
              <a:t>‹#›</a:t>
            </a:fld>
            <a:endParaRPr lang="en-US"/>
          </a:p>
        </p:txBody>
      </p:sp>
    </p:spTree>
    <p:extLst>
      <p:ext uri="{BB962C8B-B14F-4D97-AF65-F5344CB8AC3E}">
        <p14:creationId xmlns:p14="http://schemas.microsoft.com/office/powerpoint/2010/main" val="1238093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7</a:t>
            </a:fld>
            <a:endParaRPr lang="en-US"/>
          </a:p>
        </p:txBody>
      </p:sp>
    </p:spTree>
    <p:extLst>
      <p:ext uri="{BB962C8B-B14F-4D97-AF65-F5344CB8AC3E}">
        <p14:creationId xmlns:p14="http://schemas.microsoft.com/office/powerpoint/2010/main" val="2844447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17</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Recuerda a los alumnos que los resultados del mercado no tienen nada que ver con la justicia: el mercado es amoral. Es</a:t>
            </a:r>
            <a:r>
              <a:rPr lang="es-ES" sz="1200" kern="1200" baseline="0" dirty="0" smtClean="0">
                <a:solidFill>
                  <a:schemeClr val="tx1"/>
                </a:solidFill>
                <a:effectLst/>
                <a:latin typeface="+mn-lt"/>
                <a:ea typeface="+mn-ea"/>
                <a:cs typeface="+mn-cs"/>
              </a:rPr>
              <a:t> a</a:t>
            </a:r>
            <a:r>
              <a:rPr lang="es-ES" sz="1200" kern="1200" dirty="0" smtClean="0">
                <a:solidFill>
                  <a:schemeClr val="tx1"/>
                </a:solidFill>
                <a:effectLst/>
                <a:latin typeface="+mn-lt"/>
                <a:ea typeface="+mn-ea"/>
                <a:cs typeface="+mn-cs"/>
              </a:rPr>
              <a:t> la sociedad y el gobierno a quienes les corresponde ver si el resultado del mercado es “justo” o no.</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18</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19</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20</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Pon ejemplos de cómo se interpreta esta figura, comparando los colores de los percentiles de renta con los de los percentiles de impuestos.</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21</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22</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23</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no todos los impuestos están en una sola de estas categorías: los impuestos sobre la renta tienden a ser progresivos, pero otros impuestos (como las cotizaciones a la seguridad social −debido al tope−, los impuestos sobre las ventas y los impuestos de bienes inmuebles) tienden a ser regresivos. Señala también que, además de que se considera que los impuestos progresivos son “más justos”, también generan más ingresos fiscales, ya que las rentas más altas pagan un porcentaje mayor.</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24</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Sin embargo, el test último de cualquier sistema tributario es si cumple su objetivo. Pregunta a los alumnos si creen que el sistema tributario ha logrado el objetivo una situación más justa.</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25</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26</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Señala algunas áreas de este gráfico: el pico de los años 40, que corresponde a la Segunda Guerra Mundial; con esa excepción, la tendencia ascendente de los ingresos y el gasto; el crecimiento del déficit de los últimos años.</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9</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27</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28</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10</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Diles a los alumnos que esta es la distribución de los impuestos federales: la distribución de los impuestos estatales y locales es muy diferente.</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11</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Los componentes no suman 100% debido al redondeo.</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12</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13</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14</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Recuerda a los alumnos que, como vimos en el capítulo anterior, es evidente que los bienes públicos tienen que ser financiados por el Estado. La provisión de bienes públicos representa menos de la mitad del presupuesto federal…</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15</a:t>
            </a:fld>
            <a:endParaRPr lang="en-US"/>
          </a:p>
        </p:txBody>
      </p:sp>
    </p:spTree>
    <p:extLst>
      <p:ext uri="{BB962C8B-B14F-4D97-AF65-F5344CB8AC3E}">
        <p14:creationId xmlns:p14="http://schemas.microsoft.com/office/powerpoint/2010/main" val="129946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mn-lt"/>
                <a:ea typeface="+mn-ea"/>
                <a:cs typeface="+mn-cs"/>
              </a:rPr>
              <a:t>…pero representa una elevada proporción de los presupuestos de las administraciones estatales y locales (escuelas, autopistas, parques, etc.).</a:t>
            </a:r>
            <a:endParaRPr lang="en-US" dirty="0"/>
          </a:p>
        </p:txBody>
      </p:sp>
      <p:sp>
        <p:nvSpPr>
          <p:cNvPr id="4" name="Slide Number Placeholder 3"/>
          <p:cNvSpPr>
            <a:spLocks noGrp="1"/>
          </p:cNvSpPr>
          <p:nvPr>
            <p:ph type="sldNum" sz="quarter" idx="10"/>
          </p:nvPr>
        </p:nvSpPr>
        <p:spPr/>
        <p:txBody>
          <a:bodyPr/>
          <a:lstStyle/>
          <a:p>
            <a:fld id="{85E6C5DE-C0E2-46AF-9A41-4669213CFAC2}" type="slidenum">
              <a:rPr lang="en-US" smtClean="0"/>
              <a:t>16</a:t>
            </a:fld>
            <a:endParaRPr lang="en-US"/>
          </a:p>
        </p:txBody>
      </p:sp>
    </p:spTree>
    <p:extLst>
      <p:ext uri="{BB962C8B-B14F-4D97-AF65-F5344CB8AC3E}">
        <p14:creationId xmlns:p14="http://schemas.microsoft.com/office/powerpoint/2010/main" val="1299468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BC94B1-402C-408A-BDBD-69D17417322E}" type="datetime1">
              <a:rPr lang="en-US" smtClean="0"/>
              <a:t>6/20/2017</a:t>
            </a:fld>
            <a:endParaRPr lang="en-US"/>
          </a:p>
        </p:txBody>
      </p:sp>
      <p:sp>
        <p:nvSpPr>
          <p:cNvPr id="8" name="Slide Number Placeholder 7"/>
          <p:cNvSpPr>
            <a:spLocks noGrp="1"/>
          </p:cNvSpPr>
          <p:nvPr>
            <p:ph type="sldNum" sz="quarter" idx="11"/>
          </p:nvPr>
        </p:nvSpPr>
        <p:spPr/>
        <p:txBody>
          <a:bodyPr/>
          <a:lstStyle/>
          <a:p>
            <a:fld id="{076C2E66-A254-401C-9030-E6E9DF44E91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896236-C1A3-427E-BA88-B44916C0D5B8}"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FD321-137E-43C0-9920-EF959180CA6D}"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2F0A12C2-2F4F-4013-8416-EDD40DC8520C}"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C87F2A-9D64-4E0C-A69F-3C80EF7599C2}" type="datetime1">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C2E66-A254-401C-9030-E6E9DF44E910}"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27075DB4-B401-4B53-AE33-6F75CE50823C}" type="datetime1">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C2E66-A254-401C-9030-E6E9DF44E910}"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7DCFCFB-A922-4FB9-9B2F-EC5CBD680763}" type="datetime1">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C2E66-A254-401C-9030-E6E9DF44E910}"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777C02-A526-48D4-A73C-6E079A5E3C9D}" type="datetime1">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DF340-F712-4DDB-BF7A-5AD14BB6AB67}" type="datetime1">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476C8-CFB7-423B-86B2-C64CD05870B7}" type="datetime1">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EA77D-5441-4C6C-A2CB-30CBCB060840}" type="datetime1">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C2E66-A254-401C-9030-E6E9DF44E91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F982836-F343-4C18-A715-E5450F82D841}" type="datetime1">
              <a:rPr lang="en-US" smtClean="0"/>
              <a:t>6/20/2017</a:t>
            </a:fld>
            <a:endParaRPr lang="en-US"/>
          </a:p>
        </p:txBody>
      </p:sp>
      <p:sp>
        <p:nvSpPr>
          <p:cNvPr id="5" name="Footer Placeholder 4"/>
          <p:cNvSpPr>
            <a:spLocks noGrp="1"/>
          </p:cNvSpPr>
          <p:nvPr>
            <p:ph type="ftr" sz="quarter" idx="3"/>
          </p:nvPr>
        </p:nvSpPr>
        <p:spPr>
          <a:xfrm>
            <a:off x="3505200" y="632460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76C2E66-A254-401C-9030-E6E9DF44E910}"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91377" y="1612738"/>
            <a:ext cx="4159956" cy="3477875"/>
          </a:xfrm>
          <a:prstGeom prst="rect">
            <a:avLst/>
          </a:prstGeom>
          <a:noFill/>
        </p:spPr>
        <p:txBody>
          <a:bodyPr wrap="square" rtlCol="0">
            <a:spAutoFit/>
          </a:bodyPr>
          <a:lstStyle/>
          <a:p>
            <a:pPr algn="ctr"/>
            <a:r>
              <a:rPr lang="en-US" sz="4400" b="1" dirty="0" err="1" smtClean="0">
                <a:effectLst>
                  <a:outerShdw blurRad="50800" dist="38100" dir="5400000" algn="t" rotWithShape="0">
                    <a:prstClr val="black">
                      <a:alpha val="40000"/>
                    </a:prstClr>
                  </a:outerShdw>
                </a:effectLst>
                <a:latin typeface="Times New Roman" pitchFamily="18" charset="0"/>
                <a:cs typeface="Times New Roman" pitchFamily="18" charset="0"/>
              </a:rPr>
              <a:t>Capítulo</a:t>
            </a:r>
            <a:r>
              <a:rPr lang="en-US" sz="4400" b="1" dirty="0" smtClean="0">
                <a:effectLst>
                  <a:outerShdw blurRad="50800" dist="38100" dir="5400000" algn="t" rotWithShape="0">
                    <a:prstClr val="black">
                      <a:alpha val="40000"/>
                    </a:prstClr>
                  </a:outerShdw>
                </a:effectLst>
                <a:latin typeface="Times New Roman" pitchFamily="18" charset="0"/>
                <a:cs typeface="Times New Roman" pitchFamily="18" charset="0"/>
              </a:rPr>
              <a:t> </a:t>
            </a:r>
            <a:r>
              <a:rPr lang="en-US" sz="4400" b="1" dirty="0">
                <a:effectLst>
                  <a:outerShdw blurRad="50800" dist="38100" dir="5400000" algn="t" rotWithShape="0">
                    <a:prstClr val="black">
                      <a:alpha val="40000"/>
                    </a:prstClr>
                  </a:outerShdw>
                </a:effectLst>
                <a:latin typeface="Times New Roman" pitchFamily="18" charset="0"/>
                <a:cs typeface="Times New Roman" pitchFamily="18" charset="0"/>
              </a:rPr>
              <a:t>10</a:t>
            </a:r>
            <a:br>
              <a:rPr lang="en-US" sz="4400" b="1" dirty="0">
                <a:effectLst>
                  <a:outerShdw blurRad="50800" dist="38100" dir="5400000" algn="t" rotWithShape="0">
                    <a:prstClr val="black">
                      <a:alpha val="40000"/>
                    </a:prstClr>
                  </a:outerShdw>
                </a:effectLst>
                <a:latin typeface="Times New Roman" pitchFamily="18" charset="0"/>
                <a:cs typeface="Times New Roman" pitchFamily="18" charset="0"/>
              </a:rPr>
            </a:br>
            <a:r>
              <a:rPr lang="en-US" sz="4400" dirty="0" smtClean="0">
                <a:effectLst>
                  <a:outerShdw blurRad="50800" dist="38100" dir="5400000" algn="t" rotWithShape="0">
                    <a:prstClr val="black">
                      <a:alpha val="40000"/>
                    </a:prstClr>
                  </a:outerShdw>
                </a:effectLst>
                <a:latin typeface="Times New Roman" pitchFamily="18" charset="0"/>
                <a:cs typeface="Times New Roman" pitchFamily="18" charset="0"/>
              </a:rPr>
              <a:t>El Estado </a:t>
            </a:r>
            <a:r>
              <a:rPr lang="en-US" sz="4400" dirty="0" err="1" smtClean="0">
                <a:effectLst>
                  <a:outerShdw blurRad="50800" dist="38100" dir="5400000" algn="t" rotWithShape="0">
                    <a:prstClr val="black">
                      <a:alpha val="40000"/>
                    </a:prstClr>
                  </a:outerShdw>
                </a:effectLst>
                <a:latin typeface="Times New Roman" pitchFamily="18" charset="0"/>
                <a:cs typeface="Times New Roman" pitchFamily="18" charset="0"/>
              </a:rPr>
              <a:t>en</a:t>
            </a:r>
            <a:r>
              <a:rPr lang="en-US" sz="4400" dirty="0" smtClean="0">
                <a:effectLst>
                  <a:outerShdw blurRad="50800" dist="38100" dir="5400000" algn="t" rotWithShape="0">
                    <a:prstClr val="black">
                      <a:alpha val="40000"/>
                    </a:prstClr>
                  </a:outerShdw>
                </a:effectLst>
                <a:latin typeface="Times New Roman" pitchFamily="18" charset="0"/>
                <a:cs typeface="Times New Roman" pitchFamily="18" charset="0"/>
              </a:rPr>
              <a:t> la </a:t>
            </a:r>
            <a:r>
              <a:rPr lang="en-US" sz="4400" dirty="0" err="1" smtClean="0">
                <a:effectLst>
                  <a:outerShdw blurRad="50800" dist="38100" dir="5400000" algn="t" rotWithShape="0">
                    <a:prstClr val="black">
                      <a:alpha val="40000"/>
                    </a:prstClr>
                  </a:outerShdw>
                </a:effectLst>
                <a:latin typeface="Times New Roman" pitchFamily="18" charset="0"/>
                <a:cs typeface="Times New Roman" pitchFamily="18" charset="0"/>
              </a:rPr>
              <a:t>economía</a:t>
            </a:r>
            <a:r>
              <a:rPr lang="en-US" sz="4400" dirty="0" smtClean="0">
                <a:effectLst>
                  <a:outerShdw blurRad="50800" dist="38100" dir="5400000" algn="t" rotWithShape="0">
                    <a:prstClr val="black">
                      <a:alpha val="40000"/>
                    </a:prstClr>
                  </a:outerShdw>
                </a:effectLst>
                <a:latin typeface="Times New Roman" pitchFamily="18" charset="0"/>
                <a:cs typeface="Times New Roman" pitchFamily="18" charset="0"/>
              </a:rPr>
              <a:t>: </a:t>
            </a:r>
            <a:r>
              <a:rPr lang="en-US" sz="4400" dirty="0" err="1" smtClean="0">
                <a:effectLst>
                  <a:outerShdw blurRad="50800" dist="38100" dir="5400000" algn="t" rotWithShape="0">
                    <a:prstClr val="black">
                      <a:alpha val="40000"/>
                    </a:prstClr>
                  </a:outerShdw>
                </a:effectLst>
                <a:latin typeface="Times New Roman" pitchFamily="18" charset="0"/>
                <a:cs typeface="Times New Roman" pitchFamily="18" charset="0"/>
              </a:rPr>
              <a:t>impuestos</a:t>
            </a:r>
            <a:r>
              <a:rPr lang="en-US" sz="4400" dirty="0" smtClean="0">
                <a:effectLst>
                  <a:outerShdw blurRad="50800" dist="38100" dir="5400000" algn="t" rotWithShape="0">
                    <a:prstClr val="black">
                      <a:alpha val="40000"/>
                    </a:prstClr>
                  </a:outerShdw>
                </a:effectLst>
                <a:latin typeface="Times New Roman" pitchFamily="18" charset="0"/>
                <a:cs typeface="Times New Roman" pitchFamily="18" charset="0"/>
              </a:rPr>
              <a:t> y </a:t>
            </a:r>
            <a:r>
              <a:rPr lang="en-US" sz="4400" dirty="0" err="1" smtClean="0">
                <a:effectLst>
                  <a:outerShdw blurRad="50800" dist="38100" dir="5400000" algn="t" rotWithShape="0">
                    <a:prstClr val="black">
                      <a:alpha val="40000"/>
                    </a:prstClr>
                  </a:outerShdw>
                </a:effectLst>
                <a:latin typeface="Times New Roman" pitchFamily="18" charset="0"/>
                <a:cs typeface="Times New Roman" pitchFamily="18" charset="0"/>
              </a:rPr>
              <a:t>regulaciones</a:t>
            </a:r>
            <a:endParaRPr lang="en-US" sz="4400" dirty="0">
              <a:effectLst>
                <a:outerShdw blurRad="50800" dist="38100" dir="5400000" algn="t" rotWithShape="0">
                  <a:prstClr val="black">
                    <a:alpha val="40000"/>
                  </a:prstClr>
                </a:outerShdw>
              </a:effectLst>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540" y="931204"/>
            <a:ext cx="3764635" cy="4767404"/>
          </a:xfrm>
          <a:prstGeom prst="rect">
            <a:avLst/>
          </a:prstGeom>
          <a:ln>
            <a:solidFill>
              <a:srgbClr val="000000"/>
            </a:solidFill>
          </a:ln>
        </p:spPr>
      </p:pic>
    </p:spTree>
    <p:extLst>
      <p:ext uri="{BB962C8B-B14F-4D97-AF65-F5344CB8AC3E}">
        <p14:creationId xmlns:p14="http://schemas.microsoft.com/office/powerpoint/2010/main" val="721844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¿De </a:t>
            </a:r>
            <a:r>
              <a:rPr lang="en-US" sz="2400" dirty="0" err="1" smtClean="0">
                <a:solidFill>
                  <a:schemeClr val="bg1"/>
                </a:solidFill>
                <a:latin typeface="Times New Roman" pitchFamily="18" charset="0"/>
                <a:cs typeface="Times New Roman" pitchFamily="18" charset="0"/>
              </a:rPr>
              <a:t>dónde</a:t>
            </a:r>
            <a:r>
              <a:rPr lang="en-US" sz="2400" dirty="0" smtClean="0">
                <a:solidFill>
                  <a:schemeClr val="bg1"/>
                </a:solidFill>
                <a:latin typeface="Times New Roman" pitchFamily="18" charset="0"/>
                <a:cs typeface="Times New Roman" pitchFamily="18" charset="0"/>
              </a:rPr>
              <a:t> sale el </a:t>
            </a:r>
            <a:r>
              <a:rPr lang="en-US" sz="2400" dirty="0" err="1" smtClean="0">
                <a:solidFill>
                  <a:schemeClr val="bg1"/>
                </a:solidFill>
                <a:latin typeface="Times New Roman" pitchFamily="18" charset="0"/>
                <a:cs typeface="Times New Roman" pitchFamily="18" charset="0"/>
              </a:rPr>
              <a:t>dinero</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228600" y="1676400"/>
            <a:ext cx="8610600" cy="452431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Var</a:t>
            </a:r>
            <a:r>
              <a:rPr lang="es-ES" sz="3200" dirty="0" err="1" smtClean="0">
                <a:latin typeface="Times New Roman" pitchFamily="18" charset="0"/>
                <a:cs typeface="Times New Roman" pitchFamily="18" charset="0"/>
              </a:rPr>
              <a:t>ía</a:t>
            </a:r>
            <a:r>
              <a:rPr lang="es-ES" sz="3200" dirty="0" smtClean="0">
                <a:latin typeface="Times New Roman" pitchFamily="18" charset="0"/>
                <a:cs typeface="Times New Roman" pitchFamily="18" charset="0"/>
              </a:rPr>
              <a:t> según país. En EE.UU., por ejemplo:</a:t>
            </a:r>
            <a:endParaRPr lang="en-US" sz="3200" dirty="0">
              <a:latin typeface="Times New Roman" pitchFamily="18" charset="0"/>
              <a:cs typeface="Times New Roman" pitchFamily="18" charset="0"/>
            </a:endParaRPr>
          </a:p>
          <a:p>
            <a:pPr marL="514350" indent="-514350">
              <a:buAutoNum type="arabicPeriod"/>
            </a:pPr>
            <a:r>
              <a:rPr lang="en-US" sz="3200" dirty="0" smtClean="0">
                <a:latin typeface="Times New Roman" pitchFamily="18" charset="0"/>
                <a:cs typeface="Times New Roman" pitchFamily="18" charset="0"/>
              </a:rPr>
              <a:t>Del </a:t>
            </a:r>
            <a:r>
              <a:rPr lang="en-US" sz="3200" dirty="0" err="1" smtClean="0">
                <a:latin typeface="Times New Roman" pitchFamily="18" charset="0"/>
                <a:cs typeface="Times New Roman" pitchFamily="18" charset="0"/>
              </a:rPr>
              <a:t>impuesto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sobre</a:t>
            </a:r>
            <a:r>
              <a:rPr lang="en-US" sz="3200" dirty="0" smtClean="0">
                <a:latin typeface="Times New Roman" pitchFamily="18" charset="0"/>
                <a:cs typeface="Times New Roman" pitchFamily="18" charset="0"/>
              </a:rPr>
              <a:t> la </a:t>
            </a:r>
            <a:r>
              <a:rPr lang="en-US" sz="3200" dirty="0" err="1" smtClean="0">
                <a:latin typeface="Times New Roman" pitchFamily="18" charset="0"/>
                <a:cs typeface="Times New Roman" pitchFamily="18" charset="0"/>
              </a:rPr>
              <a:t>renta</a:t>
            </a:r>
            <a:r>
              <a:rPr lang="en-US" sz="3200" dirty="0" smtClean="0">
                <a:latin typeface="Times New Roman" pitchFamily="18" charset="0"/>
                <a:cs typeface="Times New Roman" pitchFamily="18" charset="0"/>
              </a:rPr>
              <a:t> de las personas </a:t>
            </a:r>
            <a:r>
              <a:rPr lang="en-US" sz="3200" dirty="0" err="1" smtClean="0">
                <a:latin typeface="Times New Roman" pitchFamily="18" charset="0"/>
                <a:cs typeface="Times New Roman" pitchFamily="18" charset="0"/>
              </a:rPr>
              <a:t>fijas</a:t>
            </a:r>
            <a:r>
              <a:rPr lang="en-US" sz="3200" dirty="0" smtClean="0">
                <a:latin typeface="Times New Roman" pitchFamily="18" charset="0"/>
                <a:cs typeface="Times New Roman" pitchFamily="18" charset="0"/>
              </a:rPr>
              <a:t> sale el 47% del total de </a:t>
            </a:r>
            <a:r>
              <a:rPr lang="en-US" sz="3200" dirty="0" err="1" smtClean="0">
                <a:latin typeface="Times New Roman" pitchFamily="18" charset="0"/>
                <a:cs typeface="Times New Roman" pitchFamily="18" charset="0"/>
              </a:rPr>
              <a:t>ingresos</a:t>
            </a:r>
            <a:r>
              <a:rPr lang="en-US" sz="3200" dirty="0" smtClean="0">
                <a:latin typeface="Times New Roman" pitchFamily="18" charset="0"/>
                <a:cs typeface="Times New Roman" pitchFamily="18" charset="0"/>
              </a:rPr>
              <a:t>.</a:t>
            </a:r>
          </a:p>
          <a:p>
            <a:pPr marL="514350" indent="-514350">
              <a:buAutoNum type="arabicPeriod"/>
            </a:pPr>
            <a:r>
              <a:rPr lang="en-US" sz="3200" dirty="0" smtClean="0">
                <a:latin typeface="Times New Roman" pitchFamily="18" charset="0"/>
                <a:cs typeface="Times New Roman" pitchFamily="18" charset="0"/>
              </a:rPr>
              <a:t>De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seguros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sociales</a:t>
            </a:r>
            <a:r>
              <a:rPr lang="en-US" sz="3200" dirty="0" smtClean="0">
                <a:latin typeface="Times New Roman" pitchFamily="18" charset="0"/>
                <a:cs typeface="Times New Roman" pitchFamily="18" charset="0"/>
              </a:rPr>
              <a:t> sale el 36% del total de </a:t>
            </a:r>
            <a:r>
              <a:rPr lang="en-US" sz="3200" dirty="0" err="1" smtClean="0">
                <a:latin typeface="Times New Roman" pitchFamily="18" charset="0"/>
                <a:cs typeface="Times New Roman" pitchFamily="18" charset="0"/>
              </a:rPr>
              <a:t>ingresos</a:t>
            </a:r>
            <a:r>
              <a:rPr lang="en-US" sz="3200" dirty="0" smtClean="0">
                <a:latin typeface="Times New Roman" pitchFamily="18" charset="0"/>
                <a:cs typeface="Times New Roman" pitchFamily="18" charset="0"/>
              </a:rPr>
              <a:t>.</a:t>
            </a:r>
          </a:p>
          <a:p>
            <a:pPr marL="514350" indent="-514350">
              <a:buAutoNum type="arabicPeriod"/>
            </a:pPr>
            <a:r>
              <a:rPr lang="en-US" sz="3200" dirty="0" smtClean="0">
                <a:latin typeface="Times New Roman" pitchFamily="18" charset="0"/>
                <a:cs typeface="Times New Roman" pitchFamily="18" charset="0"/>
              </a:rPr>
              <a:t>Del </a:t>
            </a:r>
            <a:r>
              <a:rPr lang="en-US" sz="3200" dirty="0" err="1" smtClean="0">
                <a:latin typeface="Times New Roman" pitchFamily="18" charset="0"/>
                <a:cs typeface="Times New Roman" pitchFamily="18" charset="0"/>
              </a:rPr>
              <a:t>impuesto</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sociedades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sobre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beneficios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empresariales</a:t>
            </a:r>
            <a:r>
              <a:rPr lang="en-US" sz="3200" dirty="0" smtClean="0">
                <a:latin typeface="Times New Roman" pitchFamily="18" charset="0"/>
                <a:cs typeface="Times New Roman" pitchFamily="18" charset="0"/>
              </a:rPr>
              <a:t>) sale el 7% del total de </a:t>
            </a:r>
            <a:r>
              <a:rPr lang="en-US" sz="3200" dirty="0" err="1" smtClean="0">
                <a:latin typeface="Times New Roman" pitchFamily="18" charset="0"/>
                <a:cs typeface="Times New Roman" pitchFamily="18" charset="0"/>
              </a:rPr>
              <a:t>ingresos</a:t>
            </a:r>
            <a:r>
              <a:rPr lang="en-US" sz="3200" dirty="0" smtClean="0">
                <a:latin typeface="Times New Roman" pitchFamily="18" charset="0"/>
                <a:cs typeface="Times New Roman" pitchFamily="18" charset="0"/>
              </a:rPr>
              <a:t>.</a:t>
            </a:r>
          </a:p>
          <a:p>
            <a:pPr marL="514350" indent="-514350">
              <a:buAutoNum type="arabicPeriod"/>
            </a:pPr>
            <a:r>
              <a:rPr lang="en-US" sz="3200" dirty="0" smtClean="0">
                <a:latin typeface="Times New Roman" pitchFamily="18" charset="0"/>
                <a:cs typeface="Times New Roman" pitchFamily="18" charset="0"/>
              </a:rPr>
              <a:t>De </a:t>
            </a:r>
            <a:r>
              <a:rPr lang="en-US" sz="3200" dirty="0" err="1" smtClean="0">
                <a:latin typeface="Times New Roman" pitchFamily="18" charset="0"/>
                <a:cs typeface="Times New Roman" pitchFamily="18" charset="0"/>
              </a:rPr>
              <a:t>otros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impuestos</a:t>
            </a:r>
            <a:r>
              <a:rPr lang="en-US" sz="3200" dirty="0" smtClean="0">
                <a:latin typeface="Times New Roman" pitchFamily="18" charset="0"/>
                <a:cs typeface="Times New Roman" pitchFamily="18" charset="0"/>
              </a:rPr>
              <a:t> sale el 9% del total de </a:t>
            </a:r>
            <a:r>
              <a:rPr lang="en-US" sz="3200" dirty="0" err="1" smtClean="0">
                <a:latin typeface="Times New Roman" pitchFamily="18" charset="0"/>
                <a:cs typeface="Times New Roman" pitchFamily="18" charset="0"/>
              </a:rPr>
              <a:t>ingresos</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8264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dónde</a:t>
            </a:r>
            <a:r>
              <a:rPr lang="en-US" sz="2400" dirty="0">
                <a:solidFill>
                  <a:schemeClr val="bg1"/>
                </a:solidFill>
                <a:latin typeface="Times New Roman" pitchFamily="18" charset="0"/>
                <a:cs typeface="Times New Roman" pitchFamily="18" charset="0"/>
              </a:rPr>
              <a:t> sale el </a:t>
            </a:r>
            <a:r>
              <a:rPr lang="en-US" sz="2400" dirty="0" err="1">
                <a:solidFill>
                  <a:schemeClr val="bg1"/>
                </a:solidFill>
                <a:latin typeface="Times New Roman" pitchFamily="18" charset="0"/>
                <a:cs typeface="Times New Roman" pitchFamily="18" charset="0"/>
              </a:rPr>
              <a:t>dinero</a:t>
            </a:r>
            <a:r>
              <a:rPr lang="en-US" sz="2400" dirty="0">
                <a:solidFill>
                  <a:schemeClr val="bg1"/>
                </a:solidFill>
                <a:latin typeface="Times New Roman" pitchFamily="18" charset="0"/>
                <a:cs typeface="Times New Roman"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084" y="1905000"/>
            <a:ext cx="6749832" cy="3425742"/>
          </a:xfrm>
          <a:prstGeom prst="rect">
            <a:avLst/>
          </a:prstGeom>
          <a:ln>
            <a:solidFill>
              <a:srgbClr val="000000"/>
            </a:solidFill>
          </a:ln>
        </p:spPr>
      </p:pic>
      <p:sp>
        <p:nvSpPr>
          <p:cNvPr id="5" name="Rectangle 4"/>
          <p:cNvSpPr/>
          <p:nvPr/>
        </p:nvSpPr>
        <p:spPr>
          <a:xfrm>
            <a:off x="609600" y="5638800"/>
            <a:ext cx="7924800" cy="338554"/>
          </a:xfrm>
          <a:prstGeom prst="rect">
            <a:avLst/>
          </a:prstGeom>
        </p:spPr>
        <p:txBody>
          <a:bodyPr wrap="square">
            <a:spAutoFit/>
          </a:bodyPr>
          <a:lstStyle/>
          <a:p>
            <a:pPr algn="ctr"/>
            <a:r>
              <a:rPr lang="en-US" sz="1600" dirty="0" err="1" smtClean="0">
                <a:solidFill>
                  <a:srgbClr val="0D73C0"/>
                </a:solidFill>
                <a:latin typeface=""/>
              </a:rPr>
              <a:t>Figura</a:t>
            </a:r>
            <a:r>
              <a:rPr lang="en-US" sz="1600" dirty="0" smtClean="0">
                <a:solidFill>
                  <a:srgbClr val="0D73C0"/>
                </a:solidFill>
                <a:latin typeface=""/>
              </a:rPr>
              <a:t> </a:t>
            </a:r>
            <a:r>
              <a:rPr lang="en-US" sz="1600" dirty="0">
                <a:solidFill>
                  <a:srgbClr val="0D73C0"/>
                </a:solidFill>
                <a:latin typeface=""/>
              </a:rPr>
              <a:t>10.2 </a:t>
            </a:r>
            <a:r>
              <a:rPr lang="en-US" sz="1600" dirty="0" err="1" smtClean="0">
                <a:solidFill>
                  <a:srgbClr val="000000"/>
                </a:solidFill>
                <a:latin typeface=""/>
              </a:rPr>
              <a:t>Recaudación</a:t>
            </a:r>
            <a:r>
              <a:rPr lang="en-US" sz="1600" dirty="0" smtClean="0">
                <a:solidFill>
                  <a:srgbClr val="000000"/>
                </a:solidFill>
                <a:latin typeface=""/>
              </a:rPr>
              <a:t> federal </a:t>
            </a:r>
            <a:r>
              <a:rPr lang="en-US" sz="1600" dirty="0" err="1" smtClean="0">
                <a:solidFill>
                  <a:srgbClr val="000000"/>
                </a:solidFill>
                <a:latin typeface=""/>
              </a:rPr>
              <a:t>por</a:t>
            </a:r>
            <a:r>
              <a:rPr lang="en-US" sz="1600" dirty="0" smtClean="0">
                <a:solidFill>
                  <a:srgbClr val="000000"/>
                </a:solidFill>
                <a:latin typeface=""/>
              </a:rPr>
              <a:t> </a:t>
            </a:r>
            <a:r>
              <a:rPr lang="en-US" sz="1600" dirty="0" err="1" smtClean="0">
                <a:solidFill>
                  <a:srgbClr val="000000"/>
                </a:solidFill>
                <a:latin typeface=""/>
              </a:rPr>
              <a:t>categorías</a:t>
            </a:r>
            <a:r>
              <a:rPr lang="en-US" sz="1600" dirty="0" smtClean="0">
                <a:solidFill>
                  <a:srgbClr val="000000"/>
                </a:solidFill>
                <a:latin typeface=""/>
              </a:rPr>
              <a:t> </a:t>
            </a:r>
            <a:r>
              <a:rPr lang="en-US" sz="1600" dirty="0" err="1" smtClean="0">
                <a:solidFill>
                  <a:srgbClr val="000000"/>
                </a:solidFill>
                <a:latin typeface=""/>
              </a:rPr>
              <a:t>en</a:t>
            </a:r>
            <a:r>
              <a:rPr lang="en-US" sz="1600" dirty="0" smtClean="0">
                <a:solidFill>
                  <a:srgbClr val="000000"/>
                </a:solidFill>
                <a:latin typeface=""/>
              </a:rPr>
              <a:t> 2011</a:t>
            </a:r>
            <a:endParaRPr lang="en-US" sz="1600" dirty="0"/>
          </a:p>
        </p:txBody>
      </p:sp>
    </p:spTree>
    <p:extLst>
      <p:ext uri="{BB962C8B-B14F-4D97-AF65-F5344CB8AC3E}">
        <p14:creationId xmlns:p14="http://schemas.microsoft.com/office/powerpoint/2010/main" val="1780938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dónde</a:t>
            </a:r>
            <a:r>
              <a:rPr lang="en-US" sz="2400" dirty="0">
                <a:solidFill>
                  <a:schemeClr val="bg1"/>
                </a:solidFill>
                <a:latin typeface="Times New Roman" pitchFamily="18" charset="0"/>
                <a:cs typeface="Times New Roman" pitchFamily="18" charset="0"/>
              </a:rPr>
              <a:t> sale el </a:t>
            </a:r>
            <a:r>
              <a:rPr lang="en-US" sz="2400" dirty="0" err="1">
                <a:solidFill>
                  <a:schemeClr val="bg1"/>
                </a:solidFill>
                <a:latin typeface="Times New Roman" pitchFamily="18" charset="0"/>
                <a:cs typeface="Times New Roman" pitchFamily="18" charset="0"/>
              </a:rPr>
              <a:t>dinero</a:t>
            </a:r>
            <a:r>
              <a:rPr lang="en-US" sz="2400" dirty="0">
                <a:solidFill>
                  <a:schemeClr val="bg1"/>
                </a:solidFill>
                <a:latin typeface="Times New Roman" pitchFamily="18" charset="0"/>
                <a:cs typeface="Times New Roman" pitchFamily="18" charset="0"/>
              </a:rPr>
              <a:t>?</a:t>
            </a:r>
          </a:p>
        </p:txBody>
      </p:sp>
      <p:sp>
        <p:nvSpPr>
          <p:cNvPr id="6" name="TextBox 5"/>
          <p:cNvSpPr txBox="1"/>
          <p:nvPr/>
        </p:nvSpPr>
        <p:spPr>
          <a:xfrm>
            <a:off x="228600" y="1676400"/>
            <a:ext cx="8610600" cy="4031873"/>
          </a:xfrm>
          <a:prstGeom prst="rect">
            <a:avLst/>
          </a:prstGeom>
          <a:noFill/>
        </p:spPr>
        <p:txBody>
          <a:bodyPr wrap="square" rtlCol="0">
            <a:spAutoFit/>
          </a:bodyPr>
          <a:lstStyle/>
          <a:p>
            <a:r>
              <a:rPr lang="en-US" sz="3200" dirty="0" smtClean="0">
                <a:latin typeface="Times New Roman" pitchFamily="18" charset="0"/>
                <a:cs typeface="Times New Roman" pitchFamily="18" charset="0"/>
              </a:rPr>
              <a:t>¿Y a </a:t>
            </a:r>
            <a:r>
              <a:rPr lang="en-US" sz="3200" dirty="0" err="1" smtClean="0">
                <a:latin typeface="Times New Roman" pitchFamily="18" charset="0"/>
                <a:cs typeface="Times New Roman" pitchFamily="18" charset="0"/>
              </a:rPr>
              <a:t>nivel</a:t>
            </a:r>
            <a:r>
              <a:rPr lang="en-US" sz="3200" dirty="0" smtClean="0">
                <a:latin typeface="Times New Roman" pitchFamily="18" charset="0"/>
                <a:cs typeface="Times New Roman" pitchFamily="18" charset="0"/>
              </a:rPr>
              <a:t> regional y local? </a:t>
            </a:r>
            <a:r>
              <a:rPr lang="en-US" sz="3200" dirty="0" err="1" smtClean="0">
                <a:latin typeface="Times New Roman" pitchFamily="18" charset="0"/>
                <a:cs typeface="Times New Roman" pitchFamily="18" charset="0"/>
              </a:rPr>
              <a:t>En</a:t>
            </a:r>
            <a:r>
              <a:rPr lang="en-US" sz="3200" dirty="0" smtClean="0">
                <a:latin typeface="Times New Roman" pitchFamily="18" charset="0"/>
                <a:cs typeface="Times New Roman" pitchFamily="18" charset="0"/>
              </a:rPr>
              <a:t> EE.UU., </a:t>
            </a:r>
            <a:r>
              <a:rPr lang="en-US" sz="3200" dirty="0" err="1" smtClean="0">
                <a:latin typeface="Times New Roman" pitchFamily="18" charset="0"/>
                <a:cs typeface="Times New Roman" pitchFamily="18" charset="0"/>
              </a:rPr>
              <a:t>por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ejemplo</a:t>
            </a:r>
            <a:r>
              <a:rPr lang="en-US" sz="3200" dirty="0" smtClean="0">
                <a:latin typeface="Times New Roman" pitchFamily="18" charset="0"/>
                <a:cs typeface="Times New Roman" pitchFamily="18" charset="0"/>
              </a:rPr>
              <a:t>:</a:t>
            </a:r>
          </a:p>
          <a:p>
            <a:pPr marL="514350" indent="-514350">
              <a:buAutoNum type="arabicPeriod"/>
            </a:pPr>
            <a:r>
              <a:rPr lang="en-US" sz="3200" dirty="0" smtClean="0">
                <a:latin typeface="Times New Roman" pitchFamily="18" charset="0"/>
                <a:cs typeface="Times New Roman" pitchFamily="18" charset="0"/>
              </a:rPr>
              <a:t>De </a:t>
            </a:r>
            <a:r>
              <a:rPr lang="en-US" sz="3200" dirty="0" err="1" smtClean="0">
                <a:latin typeface="Times New Roman" pitchFamily="18" charset="0"/>
                <a:cs typeface="Times New Roman" pitchFamily="18" charset="0"/>
              </a:rPr>
              <a:t>tasas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licencias</a:t>
            </a:r>
            <a:r>
              <a:rPr lang="en-US" sz="3200" dirty="0" smtClean="0">
                <a:latin typeface="Times New Roman" pitchFamily="18" charset="0"/>
                <a:cs typeface="Times New Roman" pitchFamily="18" charset="0"/>
              </a:rPr>
              <a:t> y </a:t>
            </a:r>
            <a:r>
              <a:rPr lang="en-US" sz="3200" dirty="0" err="1" smtClean="0">
                <a:latin typeface="Times New Roman" pitchFamily="18" charset="0"/>
                <a:cs typeface="Times New Roman" pitchFamily="18" charset="0"/>
              </a:rPr>
              <a:t>otros</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provienen</a:t>
            </a:r>
            <a:r>
              <a:rPr lang="en-US" sz="3200" dirty="0" smtClean="0">
                <a:latin typeface="Times New Roman" pitchFamily="18" charset="0"/>
                <a:cs typeface="Times New Roman" pitchFamily="18" charset="0"/>
              </a:rPr>
              <a:t> el 30% de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ingresos</a:t>
            </a:r>
            <a:r>
              <a:rPr lang="en-US" sz="3200" dirty="0" smtClean="0">
                <a:latin typeface="Times New Roman" pitchFamily="18" charset="0"/>
                <a:cs typeface="Times New Roman" pitchFamily="18" charset="0"/>
              </a:rPr>
              <a:t>.</a:t>
            </a:r>
          </a:p>
          <a:p>
            <a:pPr marL="514350" indent="-514350">
              <a:buAutoNum type="arabicPeriod"/>
            </a:pPr>
            <a:r>
              <a:rPr lang="en-US" sz="3200" dirty="0" smtClean="0">
                <a:latin typeface="Times New Roman" pitchFamily="18" charset="0"/>
                <a:cs typeface="Times New Roman" pitchFamily="18" charset="0"/>
              </a:rPr>
              <a:t>De </a:t>
            </a:r>
            <a:r>
              <a:rPr lang="en-US" sz="3200" dirty="0" err="1" smtClean="0">
                <a:latin typeface="Times New Roman" pitchFamily="18" charset="0"/>
                <a:cs typeface="Times New Roman" pitchFamily="18" charset="0"/>
              </a:rPr>
              <a:t>transferencias</a:t>
            </a:r>
            <a:r>
              <a:rPr lang="en-US" sz="3200" dirty="0" smtClean="0">
                <a:latin typeface="Times New Roman" pitchFamily="18" charset="0"/>
                <a:cs typeface="Times New Roman" pitchFamily="18" charset="0"/>
              </a:rPr>
              <a:t> del </a:t>
            </a:r>
            <a:r>
              <a:rPr lang="en-US" sz="3200" dirty="0" err="1" smtClean="0">
                <a:latin typeface="Times New Roman" pitchFamily="18" charset="0"/>
                <a:cs typeface="Times New Roman" pitchFamily="18" charset="0"/>
              </a:rPr>
              <a:t>gobierno</a:t>
            </a:r>
            <a:r>
              <a:rPr lang="en-US" sz="3200" dirty="0" smtClean="0">
                <a:latin typeface="Times New Roman" pitchFamily="18" charset="0"/>
                <a:cs typeface="Times New Roman" pitchFamily="18" charset="0"/>
              </a:rPr>
              <a:t> central, el 25%.</a:t>
            </a:r>
          </a:p>
          <a:p>
            <a:pPr marL="514350" indent="-514350">
              <a:buAutoNum type="arabicPeriod"/>
            </a:pPr>
            <a:r>
              <a:rPr lang="en-US" sz="3200" dirty="0" smtClean="0">
                <a:latin typeface="Times New Roman" pitchFamily="18" charset="0"/>
                <a:cs typeface="Times New Roman" pitchFamily="18" charset="0"/>
              </a:rPr>
              <a:t>Del </a:t>
            </a:r>
            <a:r>
              <a:rPr lang="en-US" sz="3200" dirty="0" err="1" smtClean="0">
                <a:latin typeface="Times New Roman" pitchFamily="18" charset="0"/>
                <a:cs typeface="Times New Roman" pitchFamily="18" charset="0"/>
              </a:rPr>
              <a:t>impuesto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sobre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ventas</a:t>
            </a:r>
            <a:r>
              <a:rPr lang="en-US" sz="3200" dirty="0" smtClean="0">
                <a:latin typeface="Times New Roman" pitchFamily="18" charset="0"/>
                <a:cs typeface="Times New Roman" pitchFamily="18" charset="0"/>
              </a:rPr>
              <a:t>, el 18%.</a:t>
            </a:r>
          </a:p>
          <a:p>
            <a:pPr marL="514350" indent="-514350">
              <a:buAutoNum type="arabicPeriod"/>
            </a:pPr>
            <a:r>
              <a:rPr lang="en-US" sz="3200" dirty="0" smtClean="0">
                <a:latin typeface="Times New Roman" pitchFamily="18" charset="0"/>
                <a:cs typeface="Times New Roman" pitchFamily="18" charset="0"/>
              </a:rPr>
              <a:t>Del </a:t>
            </a:r>
            <a:r>
              <a:rPr lang="en-US" sz="3200" dirty="0" err="1" smtClean="0">
                <a:latin typeface="Times New Roman" pitchFamily="18" charset="0"/>
                <a:cs typeface="Times New Roman" pitchFamily="18" charset="0"/>
              </a:rPr>
              <a:t>impuesto</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bienes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inmuebles</a:t>
            </a:r>
            <a:r>
              <a:rPr lang="en-US" sz="3200" dirty="0" smtClean="0">
                <a:latin typeface="Times New Roman" pitchFamily="18" charset="0"/>
                <a:cs typeface="Times New Roman" pitchFamily="18" charset="0"/>
              </a:rPr>
              <a:t>, el 17%.</a:t>
            </a:r>
          </a:p>
          <a:p>
            <a:pPr marL="514350" indent="-514350">
              <a:buAutoNum type="arabicPeriod"/>
            </a:pPr>
            <a:r>
              <a:rPr lang="en-US" sz="3200" dirty="0" smtClean="0">
                <a:latin typeface="Times New Roman" pitchFamily="18" charset="0"/>
                <a:cs typeface="Times New Roman" pitchFamily="18" charset="0"/>
              </a:rPr>
              <a:t>Del </a:t>
            </a:r>
            <a:r>
              <a:rPr lang="en-US" sz="3200" dirty="0" err="1" smtClean="0">
                <a:latin typeface="Times New Roman" pitchFamily="18" charset="0"/>
                <a:cs typeface="Times New Roman" pitchFamily="18" charset="0"/>
              </a:rPr>
              <a:t>impuesto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sobre</a:t>
            </a:r>
            <a:r>
              <a:rPr lang="en-US" sz="3200" dirty="0" smtClean="0">
                <a:latin typeface="Times New Roman" pitchFamily="18" charset="0"/>
                <a:cs typeface="Times New Roman" pitchFamily="18" charset="0"/>
              </a:rPr>
              <a:t> la </a:t>
            </a:r>
            <a:r>
              <a:rPr lang="en-US" sz="3200" dirty="0" err="1" smtClean="0">
                <a:latin typeface="Times New Roman" pitchFamily="18" charset="0"/>
                <a:cs typeface="Times New Roman" pitchFamily="18" charset="0"/>
              </a:rPr>
              <a:t>renta,e</a:t>
            </a:r>
            <a:r>
              <a:rPr lang="en-US" sz="3200" dirty="0" smtClean="0">
                <a:latin typeface="Times New Roman" pitchFamily="18" charset="0"/>
                <a:cs typeface="Times New Roman" pitchFamily="18" charset="0"/>
              </a:rPr>
              <a:t> l 11%.</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384173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dónde</a:t>
            </a:r>
            <a:r>
              <a:rPr lang="en-US" sz="2400" dirty="0">
                <a:solidFill>
                  <a:schemeClr val="bg1"/>
                </a:solidFill>
                <a:latin typeface="Times New Roman" pitchFamily="18" charset="0"/>
                <a:cs typeface="Times New Roman" pitchFamily="18" charset="0"/>
              </a:rPr>
              <a:t> sale el </a:t>
            </a:r>
            <a:r>
              <a:rPr lang="en-US" sz="2400" dirty="0" err="1">
                <a:solidFill>
                  <a:schemeClr val="bg1"/>
                </a:solidFill>
                <a:latin typeface="Times New Roman" pitchFamily="18" charset="0"/>
                <a:cs typeface="Times New Roman" pitchFamily="18" charset="0"/>
              </a:rPr>
              <a:t>dinero</a:t>
            </a:r>
            <a:r>
              <a:rPr lang="en-US" sz="2400" dirty="0">
                <a:solidFill>
                  <a:schemeClr val="bg1"/>
                </a:solidFill>
                <a:latin typeface="Times New Roman" pitchFamily="18" charset="0"/>
                <a:cs typeface="Times New Roman"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04" y="1830650"/>
            <a:ext cx="7576991" cy="3731950"/>
          </a:xfrm>
          <a:prstGeom prst="rect">
            <a:avLst/>
          </a:prstGeom>
          <a:ln>
            <a:solidFill>
              <a:srgbClr val="000000"/>
            </a:solidFill>
          </a:ln>
        </p:spPr>
      </p:pic>
      <p:sp>
        <p:nvSpPr>
          <p:cNvPr id="5" name="TextBox 4"/>
          <p:cNvSpPr txBox="1"/>
          <p:nvPr/>
        </p:nvSpPr>
        <p:spPr>
          <a:xfrm>
            <a:off x="516774" y="5924204"/>
            <a:ext cx="7924800" cy="338554"/>
          </a:xfrm>
          <a:prstGeom prst="rect">
            <a:avLst/>
          </a:prstGeom>
          <a:noFill/>
        </p:spPr>
        <p:txBody>
          <a:bodyPr wrap="square" rtlCol="0">
            <a:spAutoFit/>
          </a:bodyPr>
          <a:lstStyle/>
          <a:p>
            <a:pPr algn="ctr"/>
            <a:r>
              <a:rPr lang="en-US" sz="1600" dirty="0" smtClean="0">
                <a:solidFill>
                  <a:srgbClr val="0D73C0"/>
                </a:solidFill>
                <a:latin typeface=""/>
              </a:rPr>
              <a:t>Figura10.3 </a:t>
            </a:r>
            <a:r>
              <a:rPr lang="en-US" sz="1600" dirty="0" err="1" smtClean="0">
                <a:solidFill>
                  <a:srgbClr val="000000"/>
                </a:solidFill>
                <a:latin typeface=""/>
              </a:rPr>
              <a:t>Recaudación</a:t>
            </a:r>
            <a:r>
              <a:rPr lang="en-US" sz="1600" dirty="0" smtClean="0">
                <a:solidFill>
                  <a:srgbClr val="000000"/>
                </a:solidFill>
                <a:latin typeface=""/>
              </a:rPr>
              <a:t> </a:t>
            </a:r>
            <a:r>
              <a:rPr lang="en-US" sz="1600" dirty="0" err="1" smtClean="0">
                <a:solidFill>
                  <a:srgbClr val="000000"/>
                </a:solidFill>
                <a:latin typeface=""/>
              </a:rPr>
              <a:t>estatal</a:t>
            </a:r>
            <a:r>
              <a:rPr lang="en-US" sz="1600" dirty="0" smtClean="0">
                <a:solidFill>
                  <a:srgbClr val="000000"/>
                </a:solidFill>
                <a:latin typeface=""/>
              </a:rPr>
              <a:t>  y local </a:t>
            </a:r>
            <a:r>
              <a:rPr lang="en-US" sz="1600" dirty="0" err="1" smtClean="0">
                <a:solidFill>
                  <a:srgbClr val="000000"/>
                </a:solidFill>
                <a:latin typeface=""/>
              </a:rPr>
              <a:t>en</a:t>
            </a:r>
            <a:r>
              <a:rPr lang="en-US" sz="1600" dirty="0" smtClean="0">
                <a:solidFill>
                  <a:srgbClr val="000000"/>
                </a:solidFill>
                <a:latin typeface=""/>
              </a:rPr>
              <a:t> EE.UU. </a:t>
            </a:r>
            <a:r>
              <a:rPr lang="en-US" sz="1600" dirty="0" err="1" smtClean="0">
                <a:solidFill>
                  <a:srgbClr val="000000"/>
                </a:solidFill>
                <a:latin typeface=""/>
              </a:rPr>
              <a:t>por</a:t>
            </a:r>
            <a:r>
              <a:rPr lang="en-US" sz="1600" dirty="0" smtClean="0">
                <a:solidFill>
                  <a:srgbClr val="000000"/>
                </a:solidFill>
                <a:latin typeface=""/>
              </a:rPr>
              <a:t> </a:t>
            </a:r>
            <a:r>
              <a:rPr lang="en-US" sz="1600" dirty="0" err="1" smtClean="0">
                <a:solidFill>
                  <a:srgbClr val="000000"/>
                </a:solidFill>
                <a:latin typeface=""/>
              </a:rPr>
              <a:t>categorías</a:t>
            </a:r>
            <a:r>
              <a:rPr lang="en-US" sz="1600" dirty="0" smtClean="0">
                <a:solidFill>
                  <a:srgbClr val="000000"/>
                </a:solidFill>
                <a:latin typeface=""/>
              </a:rPr>
              <a:t> </a:t>
            </a:r>
            <a:r>
              <a:rPr lang="en-US" sz="1600" dirty="0" err="1" smtClean="0">
                <a:solidFill>
                  <a:srgbClr val="000000"/>
                </a:solidFill>
                <a:latin typeface=""/>
              </a:rPr>
              <a:t>en</a:t>
            </a:r>
            <a:r>
              <a:rPr lang="en-US" sz="1600" dirty="0" smtClean="0">
                <a:solidFill>
                  <a:srgbClr val="000000"/>
                </a:solidFill>
                <a:latin typeface=""/>
              </a:rPr>
              <a:t> 2011</a:t>
            </a:r>
            <a:endParaRPr lang="en-US" sz="1600" dirty="0"/>
          </a:p>
        </p:txBody>
      </p:sp>
    </p:spTree>
    <p:extLst>
      <p:ext uri="{BB962C8B-B14F-4D97-AF65-F5344CB8AC3E}">
        <p14:creationId xmlns:p14="http://schemas.microsoft.com/office/powerpoint/2010/main" val="3375652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smtClean="0">
                <a:solidFill>
                  <a:schemeClr val="bg1"/>
                </a:solidFill>
                <a:latin typeface="Times New Roman" pitchFamily="18" charset="0"/>
                <a:cs typeface="Times New Roman" pitchFamily="18" charset="0"/>
              </a:rPr>
              <a:t>gastos</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a:t>
            </a:r>
            <a:r>
              <a:rPr lang="en-US" sz="2400" dirty="0" err="1" smtClean="0">
                <a:solidFill>
                  <a:schemeClr val="bg1"/>
                </a:solidFill>
                <a:latin typeface="Times New Roman" pitchFamily="18" charset="0"/>
                <a:cs typeface="Times New Roman" pitchFamily="18" charset="0"/>
              </a:rPr>
              <a:t>Por</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qué</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recaudan</a:t>
            </a:r>
            <a:r>
              <a:rPr lang="en-US" sz="2400" dirty="0" smtClean="0">
                <a:solidFill>
                  <a:schemeClr val="bg1"/>
                </a:solidFill>
                <a:latin typeface="Times New Roman" pitchFamily="18" charset="0"/>
                <a:cs typeface="Times New Roman" pitchFamily="18" charset="0"/>
              </a:rPr>
              <a:t> y </a:t>
            </a:r>
            <a:r>
              <a:rPr lang="en-US" sz="2400" dirty="0" err="1" smtClean="0">
                <a:solidFill>
                  <a:schemeClr val="bg1"/>
                </a:solidFill>
                <a:latin typeface="Times New Roman" pitchFamily="18" charset="0"/>
                <a:cs typeface="Times New Roman" pitchFamily="18" charset="0"/>
              </a:rPr>
              <a:t>gastan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los</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gobiernos</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228600" y="1676400"/>
            <a:ext cx="8763000" cy="4031873"/>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a:t>
            </a:r>
            <a:r>
              <a:rPr lang="en-US" sz="3200" dirty="0" err="1">
                <a:latin typeface="Times New Roman" pitchFamily="18" charset="0"/>
                <a:cs typeface="Times New Roman" pitchFamily="18" charset="0"/>
              </a:rPr>
              <a:t>P</a:t>
            </a:r>
            <a:r>
              <a:rPr lang="en-US" sz="3200" dirty="0" err="1" smtClean="0">
                <a:latin typeface="Times New Roman" pitchFamily="18" charset="0"/>
                <a:cs typeface="Times New Roman" pitchFamily="18" charset="0"/>
              </a:rPr>
              <a:t>or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qué</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recaudan</a:t>
            </a:r>
            <a:r>
              <a:rPr lang="en-US" sz="3200" dirty="0" smtClean="0">
                <a:latin typeface="Times New Roman" pitchFamily="18" charset="0"/>
                <a:cs typeface="Times New Roman" pitchFamily="18" charset="0"/>
              </a:rPr>
              <a:t> y </a:t>
            </a:r>
            <a:r>
              <a:rPr lang="en-US" sz="3200" dirty="0" err="1" smtClean="0">
                <a:latin typeface="Times New Roman" pitchFamily="18" charset="0"/>
                <a:cs typeface="Times New Roman" pitchFamily="18" charset="0"/>
              </a:rPr>
              <a:t>gastan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gobiernos</a:t>
            </a:r>
            <a:r>
              <a:rPr lang="en-US" sz="3200" dirty="0" smtClean="0">
                <a:latin typeface="Times New Roman" pitchFamily="18" charset="0"/>
                <a:cs typeface="Times New Roman" pitchFamily="18" charset="0"/>
              </a:rPr>
              <a:t>?</a:t>
            </a:r>
          </a:p>
          <a:p>
            <a:pPr algn="ct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Para:</a:t>
            </a:r>
            <a:endParaRPr lang="en-US" sz="3200" dirty="0">
              <a:latin typeface="Times New Roman" pitchFamily="18" charset="0"/>
              <a:cs typeface="Times New Roman" pitchFamily="18" charset="0"/>
            </a:endParaRPr>
          </a:p>
          <a:p>
            <a:pPr marL="514350" indent="-514350">
              <a:buAutoNum type="arabicPeriod"/>
            </a:pPr>
            <a:r>
              <a:rPr lang="en-US" sz="3200" dirty="0" err="1" smtClean="0">
                <a:latin typeface="Times New Roman" pitchFamily="18" charset="0"/>
                <a:cs typeface="Times New Roman" pitchFamily="18" charset="0"/>
              </a:rPr>
              <a:t>Aumentar</a:t>
            </a:r>
            <a:r>
              <a:rPr lang="en-US" sz="3200" dirty="0" smtClean="0">
                <a:latin typeface="Times New Roman" pitchFamily="18" charset="0"/>
                <a:cs typeface="Times New Roman" pitchFamily="18" charset="0"/>
              </a:rPr>
              <a:t> la </a:t>
            </a:r>
            <a:r>
              <a:rPr lang="en-US" sz="3200" dirty="0" err="1" smtClean="0">
                <a:latin typeface="Times New Roman" pitchFamily="18" charset="0"/>
                <a:cs typeface="Times New Roman" pitchFamily="18" charset="0"/>
              </a:rPr>
              <a:t>recaudación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tributaria</a:t>
            </a:r>
            <a:endParaRPr lang="en-US" sz="3200" dirty="0" smtClean="0">
              <a:latin typeface="Times New Roman" pitchFamily="18" charset="0"/>
              <a:cs typeface="Times New Roman" pitchFamily="18" charset="0"/>
            </a:endParaRPr>
          </a:p>
          <a:p>
            <a:pPr marL="514350" indent="-514350">
              <a:buAutoNum type="arabicPeriod"/>
            </a:pPr>
            <a:r>
              <a:rPr lang="en-US" sz="3200" dirty="0" err="1" smtClean="0">
                <a:latin typeface="Times New Roman" pitchFamily="18" charset="0"/>
                <a:cs typeface="Times New Roman" pitchFamily="18" charset="0"/>
              </a:rPr>
              <a:t>Redistribuir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ingresos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mediante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transferencias</a:t>
            </a:r>
            <a:endParaRPr lang="en-US" sz="3200" dirty="0" smtClean="0">
              <a:latin typeface="Times New Roman" pitchFamily="18" charset="0"/>
              <a:cs typeface="Times New Roman" pitchFamily="18" charset="0"/>
            </a:endParaRPr>
          </a:p>
          <a:p>
            <a:pPr marL="514350" indent="-514350">
              <a:buAutoNum type="arabicPeriod"/>
            </a:pPr>
            <a:r>
              <a:rPr lang="en-US" sz="3200" dirty="0" err="1" smtClean="0">
                <a:latin typeface="Times New Roman" pitchFamily="18" charset="0"/>
                <a:cs typeface="Times New Roman" pitchFamily="18" charset="0"/>
              </a:rPr>
              <a:t>Financiar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funcionamiento</a:t>
            </a:r>
            <a:endParaRPr lang="en-US" sz="3200" dirty="0" smtClean="0">
              <a:latin typeface="Times New Roman" pitchFamily="18" charset="0"/>
              <a:cs typeface="Times New Roman" pitchFamily="18" charset="0"/>
            </a:endParaRPr>
          </a:p>
          <a:p>
            <a:pPr marL="514350" indent="-514350">
              <a:buAutoNum type="arabicPeriod"/>
            </a:pPr>
            <a:r>
              <a:rPr lang="en-US" sz="3200" dirty="0" err="1" smtClean="0">
                <a:latin typeface="Times New Roman" pitchFamily="18" charset="0"/>
                <a:cs typeface="Times New Roman" pitchFamily="18" charset="0"/>
              </a:rPr>
              <a:t>Corregir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fallos</a:t>
            </a:r>
            <a:r>
              <a:rPr lang="en-US" sz="3200" dirty="0" smtClean="0">
                <a:latin typeface="Times New Roman" pitchFamily="18" charset="0"/>
                <a:cs typeface="Times New Roman" pitchFamily="18" charset="0"/>
              </a:rPr>
              <a:t> del </a:t>
            </a:r>
            <a:r>
              <a:rPr lang="en-US" sz="3200" dirty="0" err="1" smtClean="0">
                <a:latin typeface="Times New Roman" pitchFamily="18" charset="0"/>
                <a:cs typeface="Times New Roman" pitchFamily="18" charset="0"/>
              </a:rPr>
              <a:t>mercado</a:t>
            </a:r>
            <a:r>
              <a:rPr lang="en-US" sz="3200" dirty="0" smtClean="0">
                <a:latin typeface="Times New Roman" pitchFamily="18" charset="0"/>
                <a:cs typeface="Times New Roman" pitchFamily="18" charset="0"/>
              </a:rPr>
              <a:t> y las </a:t>
            </a:r>
            <a:r>
              <a:rPr lang="en-US" sz="3200" dirty="0" err="1" smtClean="0">
                <a:latin typeface="Times New Roman" pitchFamily="18" charset="0"/>
                <a:cs typeface="Times New Roman" pitchFamily="18" charset="0"/>
              </a:rPr>
              <a:t>externalidades</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88226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recaudan</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gobiernos</a:t>
            </a:r>
            <a:r>
              <a:rPr lang="en-US" sz="2400" dirty="0">
                <a:solidFill>
                  <a:schemeClr val="bg1"/>
                </a:solidFill>
                <a:latin typeface="Times New Roman" pitchFamily="18" charset="0"/>
                <a:cs typeface="Times New Roman" pitchFamily="18" charset="0"/>
              </a:rPr>
              <a:t>?</a:t>
            </a:r>
          </a:p>
        </p:txBody>
      </p:sp>
      <p:sp>
        <p:nvSpPr>
          <p:cNvPr id="2" name="TextBox 1"/>
          <p:cNvSpPr txBox="1"/>
          <p:nvPr/>
        </p:nvSpPr>
        <p:spPr>
          <a:xfrm>
            <a:off x="1292629" y="1538774"/>
            <a:ext cx="6503324"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1. </a:t>
            </a:r>
            <a:r>
              <a:rPr lang="en-US" sz="3200" dirty="0" err="1">
                <a:latin typeface="Times New Roman" pitchFamily="18" charset="0"/>
                <a:cs typeface="Times New Roman" pitchFamily="18" charset="0"/>
              </a:rPr>
              <a:t>Aumentar</a:t>
            </a:r>
            <a:r>
              <a:rPr lang="en-US" sz="3200" dirty="0">
                <a:latin typeface="Times New Roman" pitchFamily="18" charset="0"/>
                <a:cs typeface="Times New Roman" pitchFamily="18" charset="0"/>
              </a:rPr>
              <a:t> la </a:t>
            </a:r>
            <a:r>
              <a:rPr lang="en-US" sz="3200" dirty="0" err="1">
                <a:latin typeface="Times New Roman" pitchFamily="18" charset="0"/>
                <a:cs typeface="Times New Roman" pitchFamily="18" charset="0"/>
              </a:rPr>
              <a:t>recaudación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tributaria</a:t>
            </a:r>
            <a:endParaRPr lang="en-US" sz="3200"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391" y="2438400"/>
            <a:ext cx="6019800" cy="3453650"/>
          </a:xfrm>
          <a:prstGeom prst="rect">
            <a:avLst/>
          </a:prstGeom>
          <a:ln>
            <a:solidFill>
              <a:srgbClr val="000000"/>
            </a:solidFill>
          </a:ln>
        </p:spPr>
      </p:pic>
      <p:sp>
        <p:nvSpPr>
          <p:cNvPr id="7" name="Rectangle 6"/>
          <p:cNvSpPr/>
          <p:nvPr/>
        </p:nvSpPr>
        <p:spPr>
          <a:xfrm>
            <a:off x="581891" y="6110609"/>
            <a:ext cx="7924800" cy="338554"/>
          </a:xfrm>
          <a:prstGeom prst="rect">
            <a:avLst/>
          </a:prstGeom>
        </p:spPr>
        <p:txBody>
          <a:bodyPr wrap="square">
            <a:spAutoFit/>
          </a:bodyPr>
          <a:lstStyle/>
          <a:p>
            <a:pPr algn="ctr"/>
            <a:r>
              <a:rPr lang="en-US" sz="1600" dirty="0" err="1" smtClean="0">
                <a:solidFill>
                  <a:srgbClr val="0D73C0"/>
                </a:solidFill>
                <a:latin typeface=""/>
              </a:rPr>
              <a:t>Figura</a:t>
            </a:r>
            <a:r>
              <a:rPr lang="en-US" sz="1600" dirty="0" smtClean="0">
                <a:solidFill>
                  <a:srgbClr val="0D73C0"/>
                </a:solidFill>
                <a:latin typeface=""/>
              </a:rPr>
              <a:t> </a:t>
            </a:r>
            <a:r>
              <a:rPr lang="en-US" sz="1600" dirty="0">
                <a:solidFill>
                  <a:srgbClr val="0D73C0"/>
                </a:solidFill>
                <a:latin typeface=""/>
              </a:rPr>
              <a:t>10.4 </a:t>
            </a:r>
            <a:r>
              <a:rPr lang="en-US" sz="1600" dirty="0" err="1" smtClean="0">
                <a:solidFill>
                  <a:srgbClr val="000000"/>
                </a:solidFill>
                <a:latin typeface=""/>
              </a:rPr>
              <a:t>Gastos</a:t>
            </a:r>
            <a:r>
              <a:rPr lang="en-US" sz="1600" dirty="0" smtClean="0">
                <a:solidFill>
                  <a:srgbClr val="000000"/>
                </a:solidFill>
                <a:latin typeface=""/>
              </a:rPr>
              <a:t> del </a:t>
            </a:r>
            <a:r>
              <a:rPr lang="en-US" sz="1600" dirty="0" err="1" smtClean="0">
                <a:solidFill>
                  <a:srgbClr val="000000"/>
                </a:solidFill>
                <a:latin typeface=""/>
              </a:rPr>
              <a:t>gobierno</a:t>
            </a:r>
            <a:r>
              <a:rPr lang="en-US" sz="1600" dirty="0" smtClean="0">
                <a:solidFill>
                  <a:srgbClr val="000000"/>
                </a:solidFill>
                <a:latin typeface=""/>
              </a:rPr>
              <a:t> federal de EE.UU. </a:t>
            </a:r>
            <a:r>
              <a:rPr lang="en-US" sz="1600" dirty="0" err="1" smtClean="0">
                <a:solidFill>
                  <a:srgbClr val="000000"/>
                </a:solidFill>
                <a:latin typeface=""/>
              </a:rPr>
              <a:t>por</a:t>
            </a:r>
            <a:r>
              <a:rPr lang="en-US" sz="1600" dirty="0" smtClean="0">
                <a:solidFill>
                  <a:srgbClr val="000000"/>
                </a:solidFill>
                <a:latin typeface=""/>
              </a:rPr>
              <a:t> </a:t>
            </a:r>
            <a:r>
              <a:rPr lang="en-US" sz="1600" dirty="0" err="1" smtClean="0">
                <a:solidFill>
                  <a:srgbClr val="000000"/>
                </a:solidFill>
                <a:latin typeface=""/>
              </a:rPr>
              <a:t>categorías</a:t>
            </a:r>
            <a:r>
              <a:rPr lang="en-US" sz="1600" dirty="0" smtClean="0">
                <a:solidFill>
                  <a:srgbClr val="000000"/>
                </a:solidFill>
                <a:latin typeface=""/>
              </a:rPr>
              <a:t> </a:t>
            </a:r>
            <a:r>
              <a:rPr lang="en-US" sz="1600" dirty="0" err="1" smtClean="0">
                <a:solidFill>
                  <a:srgbClr val="000000"/>
                </a:solidFill>
                <a:latin typeface=""/>
              </a:rPr>
              <a:t>en</a:t>
            </a:r>
            <a:r>
              <a:rPr lang="en-US" sz="1600" dirty="0" smtClean="0">
                <a:solidFill>
                  <a:srgbClr val="000000"/>
                </a:solidFill>
                <a:latin typeface=""/>
              </a:rPr>
              <a:t> 2011</a:t>
            </a:r>
            <a:endParaRPr lang="en-US" sz="1600" dirty="0"/>
          </a:p>
        </p:txBody>
      </p:sp>
    </p:spTree>
    <p:extLst>
      <p:ext uri="{BB962C8B-B14F-4D97-AF65-F5344CB8AC3E}">
        <p14:creationId xmlns:p14="http://schemas.microsoft.com/office/powerpoint/2010/main" val="298524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recaudan</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gobiernos</a:t>
            </a:r>
            <a:r>
              <a:rPr lang="en-US" sz="2400" dirty="0">
                <a:solidFill>
                  <a:schemeClr val="bg1"/>
                </a:solidFill>
                <a:latin typeface="Times New Roman" pitchFamily="18" charset="0"/>
                <a:cs typeface="Times New Roman"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047" y="1852801"/>
            <a:ext cx="6605906" cy="3709799"/>
          </a:xfrm>
          <a:prstGeom prst="rect">
            <a:avLst/>
          </a:prstGeom>
          <a:ln>
            <a:solidFill>
              <a:srgbClr val="000000"/>
            </a:solidFill>
          </a:ln>
        </p:spPr>
      </p:pic>
      <p:sp>
        <p:nvSpPr>
          <p:cNvPr id="5" name="TextBox 4"/>
          <p:cNvSpPr txBox="1"/>
          <p:nvPr/>
        </p:nvSpPr>
        <p:spPr>
          <a:xfrm>
            <a:off x="609600" y="6053554"/>
            <a:ext cx="7924800" cy="584775"/>
          </a:xfrm>
          <a:prstGeom prst="rect">
            <a:avLst/>
          </a:prstGeom>
          <a:noFill/>
        </p:spPr>
        <p:txBody>
          <a:bodyPr wrap="square" rtlCol="0">
            <a:spAutoFit/>
          </a:bodyPr>
          <a:lstStyle/>
          <a:p>
            <a:pPr algn="ctr"/>
            <a:r>
              <a:rPr lang="en-US" sz="1600" dirty="0" err="1" smtClean="0">
                <a:solidFill>
                  <a:srgbClr val="0D73C0"/>
                </a:solidFill>
                <a:latin typeface=""/>
              </a:rPr>
              <a:t>Figura</a:t>
            </a:r>
            <a:r>
              <a:rPr lang="en-US" sz="1600" dirty="0" smtClean="0">
                <a:solidFill>
                  <a:srgbClr val="0D73C0"/>
                </a:solidFill>
                <a:latin typeface=""/>
              </a:rPr>
              <a:t>  10.5 </a:t>
            </a:r>
            <a:r>
              <a:rPr lang="en-US" sz="1600" dirty="0" err="1" smtClean="0">
                <a:solidFill>
                  <a:srgbClr val="000000"/>
                </a:solidFill>
                <a:latin typeface=""/>
              </a:rPr>
              <a:t>Gastos</a:t>
            </a:r>
            <a:r>
              <a:rPr lang="en-US" sz="1600" dirty="0" smtClean="0">
                <a:solidFill>
                  <a:srgbClr val="000000"/>
                </a:solidFill>
                <a:latin typeface=""/>
              </a:rPr>
              <a:t> de </a:t>
            </a:r>
            <a:r>
              <a:rPr lang="en-US" sz="1600" dirty="0" err="1" smtClean="0">
                <a:solidFill>
                  <a:srgbClr val="000000"/>
                </a:solidFill>
                <a:latin typeface=""/>
              </a:rPr>
              <a:t>los</a:t>
            </a:r>
            <a:r>
              <a:rPr lang="en-US" sz="1600" dirty="0" smtClean="0">
                <a:solidFill>
                  <a:srgbClr val="000000"/>
                </a:solidFill>
                <a:latin typeface=""/>
              </a:rPr>
              <a:t> </a:t>
            </a:r>
            <a:r>
              <a:rPr lang="en-US" sz="1600" dirty="0" err="1" smtClean="0">
                <a:solidFill>
                  <a:srgbClr val="000000"/>
                </a:solidFill>
                <a:latin typeface=""/>
              </a:rPr>
              <a:t>gobiernos</a:t>
            </a:r>
            <a:r>
              <a:rPr lang="en-US" sz="1600" dirty="0" smtClean="0">
                <a:solidFill>
                  <a:srgbClr val="000000"/>
                </a:solidFill>
                <a:latin typeface=""/>
              </a:rPr>
              <a:t> </a:t>
            </a:r>
            <a:r>
              <a:rPr lang="en-US" sz="1600" dirty="0" err="1" smtClean="0">
                <a:solidFill>
                  <a:srgbClr val="000000"/>
                </a:solidFill>
                <a:latin typeface=""/>
              </a:rPr>
              <a:t>estatales</a:t>
            </a:r>
            <a:r>
              <a:rPr lang="en-US" sz="1600" dirty="0" smtClean="0">
                <a:solidFill>
                  <a:srgbClr val="000000"/>
                </a:solidFill>
                <a:latin typeface=""/>
              </a:rPr>
              <a:t> y locales </a:t>
            </a:r>
            <a:r>
              <a:rPr lang="en-US" sz="1600" dirty="0" err="1" smtClean="0">
                <a:solidFill>
                  <a:srgbClr val="000000"/>
                </a:solidFill>
                <a:latin typeface=""/>
              </a:rPr>
              <a:t>en</a:t>
            </a:r>
            <a:r>
              <a:rPr lang="en-US" sz="1600" dirty="0" smtClean="0">
                <a:solidFill>
                  <a:srgbClr val="000000"/>
                </a:solidFill>
                <a:latin typeface=""/>
              </a:rPr>
              <a:t> EE.UU. </a:t>
            </a:r>
            <a:r>
              <a:rPr lang="en-US" sz="1600" dirty="0" err="1" smtClean="0">
                <a:solidFill>
                  <a:srgbClr val="000000"/>
                </a:solidFill>
                <a:latin typeface=""/>
              </a:rPr>
              <a:t>por</a:t>
            </a:r>
            <a:r>
              <a:rPr lang="en-US" sz="1600" dirty="0" smtClean="0">
                <a:solidFill>
                  <a:srgbClr val="000000"/>
                </a:solidFill>
                <a:latin typeface=""/>
              </a:rPr>
              <a:t> </a:t>
            </a:r>
            <a:r>
              <a:rPr lang="en-US" sz="1600" dirty="0" err="1" smtClean="0">
                <a:solidFill>
                  <a:srgbClr val="000000"/>
                </a:solidFill>
                <a:latin typeface=""/>
              </a:rPr>
              <a:t>categorías</a:t>
            </a:r>
            <a:r>
              <a:rPr lang="en-US" sz="1600" dirty="0" smtClean="0">
                <a:solidFill>
                  <a:srgbClr val="000000"/>
                </a:solidFill>
                <a:latin typeface=""/>
              </a:rPr>
              <a:t> </a:t>
            </a:r>
            <a:r>
              <a:rPr lang="en-US" sz="1600" dirty="0" err="1" smtClean="0">
                <a:solidFill>
                  <a:srgbClr val="000000"/>
                </a:solidFill>
                <a:latin typeface=""/>
              </a:rPr>
              <a:t>en</a:t>
            </a:r>
            <a:r>
              <a:rPr lang="en-US" sz="1600" dirty="0" smtClean="0">
                <a:solidFill>
                  <a:srgbClr val="000000"/>
                </a:solidFill>
                <a:latin typeface=""/>
              </a:rPr>
              <a:t> 2011</a:t>
            </a:r>
            <a:endParaRPr lang="en-US" sz="1600" dirty="0"/>
          </a:p>
        </p:txBody>
      </p:sp>
    </p:spTree>
    <p:extLst>
      <p:ext uri="{BB962C8B-B14F-4D97-AF65-F5344CB8AC3E}">
        <p14:creationId xmlns:p14="http://schemas.microsoft.com/office/powerpoint/2010/main" val="1907653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recaudan</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gobiernos</a:t>
            </a:r>
            <a:r>
              <a:rPr lang="en-US" sz="2400" dirty="0">
                <a:solidFill>
                  <a:schemeClr val="bg1"/>
                </a:solidFill>
                <a:latin typeface="Times New Roman" pitchFamily="18" charset="0"/>
                <a:cs typeface="Times New Roman" pitchFamily="18" charset="0"/>
              </a:rPr>
              <a:t>?</a:t>
            </a:r>
          </a:p>
        </p:txBody>
      </p:sp>
      <p:sp>
        <p:nvSpPr>
          <p:cNvPr id="6" name="TextBox 5"/>
          <p:cNvSpPr txBox="1"/>
          <p:nvPr/>
        </p:nvSpPr>
        <p:spPr>
          <a:xfrm>
            <a:off x="228600" y="1676400"/>
            <a:ext cx="8610600" cy="4031873"/>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2. </a:t>
            </a:r>
            <a:r>
              <a:rPr lang="en-US" sz="3200" dirty="0" err="1">
                <a:latin typeface="Times New Roman" pitchFamily="18" charset="0"/>
                <a:cs typeface="Times New Roman" pitchFamily="18" charset="0"/>
              </a:rPr>
              <a:t>Redistribuir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ingresos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mediante</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transferencias</a:t>
            </a:r>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Los </a:t>
            </a:r>
            <a:r>
              <a:rPr lang="en-US" sz="3200" dirty="0" err="1" smtClean="0">
                <a:latin typeface="Times New Roman" pitchFamily="18" charset="0"/>
                <a:cs typeface="Times New Roman" pitchFamily="18" charset="0"/>
              </a:rPr>
              <a:t>problemas</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equidad</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intenta</a:t>
            </a:r>
            <a:r>
              <a:rPr lang="en-US" sz="3200" dirty="0" smtClean="0">
                <a:latin typeface="Times New Roman" pitchFamily="18" charset="0"/>
                <a:cs typeface="Times New Roman" pitchFamily="18" charset="0"/>
              </a:rPr>
              <a:t> resolver 	el Estado </a:t>
            </a:r>
            <a:r>
              <a:rPr lang="en-US" sz="3200" dirty="0" err="1" smtClean="0">
                <a:latin typeface="Times New Roman" pitchFamily="18" charset="0"/>
                <a:cs typeface="Times New Roman" pitchFamily="18" charset="0"/>
              </a:rPr>
              <a:t>mediante</a:t>
            </a:r>
            <a:r>
              <a:rPr lang="en-US" sz="3200" dirty="0" smtClean="0">
                <a:latin typeface="Times New Roman" pitchFamily="18" charset="0"/>
                <a:cs typeface="Times New Roman" pitchFamily="18" charset="0"/>
              </a:rPr>
              <a:t>:</a:t>
            </a:r>
          </a:p>
          <a:p>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transferencias</a:t>
            </a:r>
            <a:r>
              <a:rPr lang="en-US" sz="3200" dirty="0" smtClean="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b. la </a:t>
            </a:r>
            <a:r>
              <a:rPr lang="en-US" sz="3200" dirty="0" err="1" smtClean="0">
                <a:latin typeface="Times New Roman" pitchFamily="18" charset="0"/>
                <a:cs typeface="Times New Roman" pitchFamily="18" charset="0"/>
              </a:rPr>
              <a:t>estructura</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impuestos</a:t>
            </a:r>
            <a:r>
              <a:rPr lang="en-US" sz="3200" dirty="0" smtClean="0">
                <a:latin typeface="Times New Roman" pitchFamily="18" charset="0"/>
                <a:cs typeface="Times New Roman" pitchFamily="18" charset="0"/>
              </a:rPr>
              <a:t>.</a:t>
            </a:r>
          </a:p>
          <a:p>
            <a:pPr algn="ct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534102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recaudan</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gobiernos</a:t>
            </a:r>
            <a:r>
              <a:rPr lang="en-US" sz="2400" dirty="0">
                <a:solidFill>
                  <a:schemeClr val="bg1"/>
                </a:solidFill>
                <a:latin typeface="Times New Roman" pitchFamily="18" charset="0"/>
                <a:cs typeface="Times New Roman" pitchFamily="18" charset="0"/>
              </a:rPr>
              <a:t>?</a:t>
            </a:r>
          </a:p>
        </p:txBody>
      </p:sp>
      <p:sp>
        <p:nvSpPr>
          <p:cNvPr id="6" name="TextBox 5"/>
          <p:cNvSpPr txBox="1"/>
          <p:nvPr/>
        </p:nvSpPr>
        <p:spPr>
          <a:xfrm>
            <a:off x="221673" y="2590800"/>
            <a:ext cx="8610600" cy="2062103"/>
          </a:xfrm>
          <a:prstGeom prst="rect">
            <a:avLst/>
          </a:prstGeom>
          <a:noFill/>
        </p:spPr>
        <p:txBody>
          <a:bodyPr wrap="square" rtlCol="0">
            <a:spAutoFit/>
          </a:bodyPr>
          <a:lstStyle/>
          <a:p>
            <a:r>
              <a:rPr lang="en-US" sz="3200" b="1" dirty="0" err="1" smtClean="0">
                <a:latin typeface="Times New Roman" pitchFamily="18" charset="0"/>
                <a:cs typeface="Times New Roman" pitchFamily="18" charset="0"/>
              </a:rPr>
              <a:t>Transferencias</a:t>
            </a:r>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Pagos</a:t>
            </a:r>
            <a:r>
              <a:rPr lang="en-US" sz="3200" dirty="0" smtClean="0">
                <a:latin typeface="Times New Roman" pitchFamily="18" charset="0"/>
                <a:cs typeface="Times New Roman" pitchFamily="18" charset="0"/>
              </a:rPr>
              <a:t> que </a:t>
            </a:r>
            <a:r>
              <a:rPr lang="en-US" sz="3200" dirty="0" err="1" smtClean="0">
                <a:latin typeface="Times New Roman" pitchFamily="18" charset="0"/>
                <a:cs typeface="Times New Roman" pitchFamily="18" charset="0"/>
              </a:rPr>
              <a:t>hace</a:t>
            </a:r>
            <a:r>
              <a:rPr lang="en-US" sz="3200" dirty="0" smtClean="0">
                <a:latin typeface="Times New Roman" pitchFamily="18" charset="0"/>
                <a:cs typeface="Times New Roman" pitchFamily="18" charset="0"/>
              </a:rPr>
              <a:t> el </a:t>
            </a:r>
            <a:r>
              <a:rPr lang="en-US" sz="3200" dirty="0" err="1" smtClean="0">
                <a:latin typeface="Times New Roman" pitchFamily="18" charset="0"/>
                <a:cs typeface="Times New Roman" pitchFamily="18" charset="0"/>
              </a:rPr>
              <a:t>gobierno</a:t>
            </a:r>
            <a:r>
              <a:rPr lang="en-US" sz="3200" dirty="0" smtClean="0">
                <a:latin typeface="Times New Roman" pitchFamily="18" charset="0"/>
                <a:cs typeface="Times New Roman" pitchFamily="18" charset="0"/>
              </a:rPr>
              <a:t> a </a:t>
            </a:r>
          </a:p>
          <a:p>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individuos</a:t>
            </a:r>
            <a:r>
              <a:rPr lang="en-US" sz="3200" dirty="0" smtClean="0">
                <a:latin typeface="Times New Roman" pitchFamily="18" charset="0"/>
                <a:cs typeface="Times New Roman" pitchFamily="18" charset="0"/>
              </a:rPr>
              <a:t> o </a:t>
            </a:r>
            <a:r>
              <a:rPr lang="en-US" sz="3200" dirty="0" err="1" smtClean="0">
                <a:latin typeface="Times New Roman" pitchFamily="18" charset="0"/>
                <a:cs typeface="Times New Roman" pitchFamily="18" charset="0"/>
              </a:rPr>
              <a:t>grupos</a:t>
            </a:r>
            <a:r>
              <a:rPr lang="en-US" sz="3200"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639520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recaudan</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gobiernos</a:t>
            </a:r>
            <a:r>
              <a:rPr lang="en-US" sz="2400" dirty="0">
                <a:solidFill>
                  <a:schemeClr val="bg1"/>
                </a:solidFill>
                <a:latin typeface="Times New Roman" pitchFamily="18" charset="0"/>
                <a:cs typeface="Times New Roman" pitchFamily="18" charset="0"/>
              </a:rPr>
              <a:t>?</a:t>
            </a:r>
          </a:p>
        </p:txBody>
      </p:sp>
      <p:sp>
        <p:nvSpPr>
          <p:cNvPr id="6" name="TextBox 5"/>
          <p:cNvSpPr txBox="1"/>
          <p:nvPr/>
        </p:nvSpPr>
        <p:spPr>
          <a:xfrm>
            <a:off x="228600" y="1676400"/>
            <a:ext cx="8610600" cy="8956298"/>
          </a:xfrm>
          <a:prstGeom prst="rect">
            <a:avLst/>
          </a:prstGeom>
          <a:noFill/>
        </p:spPr>
        <p:txBody>
          <a:bodyPr wrap="square" rtlCol="0">
            <a:spAutoFit/>
          </a:bodyPr>
          <a:lstStyle/>
          <a:p>
            <a:pPr algn="ctr"/>
            <a:r>
              <a:rPr lang="en-US" sz="3200" dirty="0" smtClean="0">
                <a:latin typeface="Times New Roman" pitchFamily="18" charset="0"/>
                <a:cs typeface="Times New Roman" pitchFamily="18" charset="0"/>
              </a:rPr>
              <a:t>2. </a:t>
            </a:r>
            <a:r>
              <a:rPr lang="en-US" sz="3200" dirty="0" err="1">
                <a:latin typeface="Times New Roman" pitchFamily="18" charset="0"/>
                <a:cs typeface="Times New Roman" pitchFamily="18" charset="0"/>
              </a:rPr>
              <a:t>Redistribuir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ingresos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mediante</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transferencias</a:t>
            </a:r>
            <a:endParaRPr lang="en-US" sz="3200" dirty="0" smtClean="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b. </a:t>
            </a:r>
            <a:r>
              <a:rPr lang="en-US" sz="3200" dirty="0" err="1" smtClean="0">
                <a:latin typeface="Times New Roman" pitchFamily="18" charset="0"/>
                <a:cs typeface="Times New Roman" pitchFamily="18" charset="0"/>
              </a:rPr>
              <a:t>Estructura</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impuestos</a:t>
            </a:r>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Tasa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impositiva</a:t>
            </a:r>
            <a:r>
              <a:rPr lang="en-US" sz="3200" b="1" dirty="0" smtClean="0">
                <a:latin typeface="Times New Roman" pitchFamily="18" charset="0"/>
                <a:cs typeface="Times New Roman" pitchFamily="18" charset="0"/>
              </a:rPr>
              <a:t> media</a:t>
            </a:r>
          </a:p>
          <a:p>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Impuestos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totales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divididos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por</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i</a:t>
            </a:r>
            <a:r>
              <a:rPr lang="en-US" sz="3200" dirty="0" err="1" smtClean="0">
                <a:latin typeface="Times New Roman" pitchFamily="18" charset="0"/>
                <a:cs typeface="Times New Roman" pitchFamily="18" charset="0"/>
              </a:rPr>
              <a:t>ngreso</a:t>
            </a:r>
            <a:r>
              <a:rPr lang="en-US" sz="3200" dirty="0" smtClean="0">
                <a:latin typeface="Times New Roman" pitchFamily="18" charset="0"/>
                <a:cs typeface="Times New Roman" pitchFamily="18" charset="0"/>
              </a:rPr>
              <a:t> total.</a:t>
            </a:r>
          </a:p>
          <a:p>
            <a:endParaRPr lang="en-US" sz="3200" b="1" dirty="0" smtClean="0">
              <a:latin typeface="Times New Roman" pitchFamily="18" charset="0"/>
              <a:cs typeface="Times New Roman" pitchFamily="18" charset="0"/>
            </a:endParaRPr>
          </a:p>
          <a:p>
            <a:r>
              <a:rPr lang="en-US" sz="3200" b="1" dirty="0" err="1" smtClean="0">
                <a:latin typeface="Times New Roman" pitchFamily="18" charset="0"/>
                <a:cs typeface="Times New Roman" pitchFamily="18" charset="0"/>
              </a:rPr>
              <a:t>Tasa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impositiva</a:t>
            </a:r>
            <a:r>
              <a:rPr lang="en-US" sz="3200" b="1" dirty="0" smtClean="0">
                <a:latin typeface="Times New Roman" pitchFamily="18" charset="0"/>
                <a:cs typeface="Times New Roman" pitchFamily="18" charset="0"/>
              </a:rPr>
              <a:t> marginal</a:t>
            </a: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La </a:t>
            </a:r>
            <a:r>
              <a:rPr lang="en-US" sz="3200" dirty="0" err="1" smtClean="0">
                <a:latin typeface="Times New Roman" pitchFamily="18" charset="0"/>
                <a:cs typeface="Times New Roman" pitchFamily="18" charset="0"/>
              </a:rPr>
              <a:t>tasa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pagada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por</a:t>
            </a:r>
            <a:r>
              <a:rPr lang="en-US" sz="3200" dirty="0" smtClean="0">
                <a:latin typeface="Times New Roman" pitchFamily="18" charset="0"/>
                <a:cs typeface="Times New Roman" pitchFamily="18" charset="0"/>
              </a:rPr>
              <a:t> el </a:t>
            </a:r>
            <a:r>
              <a:rPr lang="es-ES" sz="3200" dirty="0" smtClean="0">
                <a:latin typeface="Times New Roman" pitchFamily="18" charset="0"/>
                <a:cs typeface="Times New Roman" pitchFamily="18" charset="0"/>
              </a:rPr>
              <a:t>último dólar de ingresos.</a:t>
            </a:r>
            <a:endParaRPr lang="en-US" sz="3200" b="1"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p>
          <a:p>
            <a:pPr algn="ctr"/>
            <a:endParaRPr lang="en-US" sz="3200" dirty="0">
              <a:latin typeface="Times New Roman" pitchFamily="18" charset="0"/>
              <a:cs typeface="Times New Roman" pitchFamily="18" charset="0"/>
            </a:endParaRPr>
          </a:p>
          <a:p>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818754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3965575"/>
          </a:xfrm>
        </p:spPr>
        <p:txBody>
          <a:bodyPr>
            <a:normAutofit fontScale="90000"/>
          </a:bodyPr>
          <a:lstStyle/>
          <a:p>
            <a:pPr algn="l"/>
            <a:r>
              <a:rPr lang="en-US" sz="3600" dirty="0" err="1" smtClean="0">
                <a:solidFill>
                  <a:srgbClr val="000000"/>
                </a:solidFill>
                <a:latin typeface="Times New Roman" pitchFamily="18" charset="0"/>
                <a:cs typeface="Times New Roman" pitchFamily="18" charset="0"/>
              </a:rPr>
              <a:t>Esquema</a:t>
            </a:r>
            <a:r>
              <a:rPr lang="en-US" sz="3600" dirty="0" smtClean="0">
                <a:solidFill>
                  <a:srgbClr val="000000"/>
                </a:solidFill>
                <a:latin typeface="Times New Roman" pitchFamily="18" charset="0"/>
                <a:cs typeface="Times New Roman" pitchFamily="18" charset="0"/>
              </a:rPr>
              <a:t> del </a:t>
            </a:r>
            <a:r>
              <a:rPr lang="en-US" sz="3600" dirty="0" err="1" smtClean="0">
                <a:solidFill>
                  <a:srgbClr val="000000"/>
                </a:solidFill>
                <a:latin typeface="Times New Roman" pitchFamily="18" charset="0"/>
                <a:cs typeface="Times New Roman" pitchFamily="18" charset="0"/>
              </a:rPr>
              <a:t>capítulo</a:t>
            </a: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latin typeface="Times New Roman" pitchFamily="18" charset="0"/>
                <a:cs typeface="Times New Roman" pitchFamily="18" charset="0"/>
              </a:rPr>
              <a:t/>
            </a:r>
            <a:br>
              <a:rPr lang="en-US" sz="3600" dirty="0" smtClean="0">
                <a:solidFill>
                  <a:srgbClr val="000000"/>
                </a:solidFill>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10.1 </a:t>
            </a:r>
            <a:r>
              <a:rPr lang="en-US" sz="3600" dirty="0" err="1" smtClean="0">
                <a:solidFill>
                  <a:srgbClr val="000000"/>
                </a:solidFill>
                <a:effectLst/>
                <a:latin typeface="Times New Roman" pitchFamily="18" charset="0"/>
                <a:cs typeface="Times New Roman" pitchFamily="18" charset="0"/>
              </a:rPr>
              <a:t>Impuestos</a:t>
            </a:r>
            <a:r>
              <a:rPr lang="en-US" sz="3600" dirty="0" smtClean="0">
                <a:solidFill>
                  <a:srgbClr val="000000"/>
                </a:solidFill>
                <a:effectLst/>
                <a:latin typeface="Times New Roman" pitchFamily="18" charset="0"/>
                <a:cs typeface="Times New Roman" pitchFamily="18" charset="0"/>
              </a:rPr>
              <a:t> y </a:t>
            </a:r>
            <a:r>
              <a:rPr lang="en-US" sz="3600" dirty="0" err="1" smtClean="0">
                <a:solidFill>
                  <a:srgbClr val="000000"/>
                </a:solidFill>
                <a:effectLst/>
                <a:latin typeface="Times New Roman" pitchFamily="18" charset="0"/>
                <a:cs typeface="Times New Roman" pitchFamily="18" charset="0"/>
              </a:rPr>
              <a:t>gastos</a:t>
            </a:r>
            <a:r>
              <a:rPr lang="en-US" sz="3600" dirty="0" smtClean="0">
                <a:solidFill>
                  <a:srgbClr val="000000"/>
                </a:solidFill>
                <a:effectLst/>
                <a:latin typeface="Times New Roman" pitchFamily="18" charset="0"/>
                <a:cs typeface="Times New Roman" pitchFamily="18" charset="0"/>
              </a:rPr>
              <a:t/>
            </a:r>
            <a:br>
              <a:rPr lang="en-US" sz="3600" dirty="0" smtClean="0">
                <a:solidFill>
                  <a:srgbClr val="000000"/>
                </a:solidFill>
                <a:effectLst/>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10.2 </a:t>
            </a:r>
            <a:r>
              <a:rPr lang="en-US" sz="3600" dirty="0" err="1" smtClean="0">
                <a:solidFill>
                  <a:srgbClr val="000000"/>
                </a:solidFill>
                <a:effectLst/>
                <a:latin typeface="Times New Roman" pitchFamily="18" charset="0"/>
                <a:cs typeface="Times New Roman" pitchFamily="18" charset="0"/>
              </a:rPr>
              <a:t>Regulación</a:t>
            </a:r>
            <a:r>
              <a:rPr lang="en-US" sz="3600" dirty="0" smtClean="0">
                <a:solidFill>
                  <a:srgbClr val="000000"/>
                </a:solidFill>
                <a:effectLst/>
                <a:latin typeface="Times New Roman" pitchFamily="18" charset="0"/>
                <a:cs typeface="Times New Roman" pitchFamily="18" charset="0"/>
              </a:rPr>
              <a:t/>
            </a:r>
            <a:br>
              <a:rPr lang="en-US" sz="3600" dirty="0" smtClean="0">
                <a:solidFill>
                  <a:srgbClr val="000000"/>
                </a:solidFill>
                <a:effectLst/>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10.3 </a:t>
            </a:r>
            <a:r>
              <a:rPr lang="en-US" sz="3600" dirty="0" err="1" smtClean="0">
                <a:solidFill>
                  <a:srgbClr val="000000"/>
                </a:solidFill>
                <a:effectLst/>
                <a:latin typeface="Times New Roman" pitchFamily="18" charset="0"/>
                <a:cs typeface="Times New Roman" pitchFamily="18" charset="0"/>
              </a:rPr>
              <a:t>Fallos</a:t>
            </a:r>
            <a:r>
              <a:rPr lang="en-US" sz="3600" dirty="0" smtClean="0">
                <a:solidFill>
                  <a:srgbClr val="000000"/>
                </a:solidFill>
                <a:effectLst/>
                <a:latin typeface="Times New Roman" pitchFamily="18" charset="0"/>
                <a:cs typeface="Times New Roman" pitchFamily="18" charset="0"/>
              </a:rPr>
              <a:t> del Estado</a:t>
            </a:r>
            <a:br>
              <a:rPr lang="en-US" sz="3600" dirty="0" smtClean="0">
                <a:solidFill>
                  <a:srgbClr val="000000"/>
                </a:solidFill>
                <a:effectLst/>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10.4 </a:t>
            </a:r>
            <a:r>
              <a:rPr lang="en-US" sz="3600" dirty="0" err="1" smtClean="0">
                <a:solidFill>
                  <a:srgbClr val="000000"/>
                </a:solidFill>
                <a:effectLst/>
                <a:latin typeface="Times New Roman" pitchFamily="18" charset="0"/>
                <a:cs typeface="Times New Roman" pitchFamily="18" charset="0"/>
              </a:rPr>
              <a:t>Equidad</a:t>
            </a:r>
            <a:r>
              <a:rPr lang="en-US" sz="3600" dirty="0" smtClean="0">
                <a:solidFill>
                  <a:srgbClr val="000000"/>
                </a:solidFill>
                <a:effectLst/>
                <a:latin typeface="Times New Roman" pitchFamily="18" charset="0"/>
                <a:cs typeface="Times New Roman" pitchFamily="18" charset="0"/>
              </a:rPr>
              <a:t> </a:t>
            </a:r>
            <a:r>
              <a:rPr lang="en-US" sz="3600" dirty="0" err="1" smtClean="0">
                <a:solidFill>
                  <a:srgbClr val="000000"/>
                </a:solidFill>
                <a:effectLst/>
                <a:latin typeface="Times New Roman" pitchFamily="18" charset="0"/>
                <a:cs typeface="Times New Roman" pitchFamily="18" charset="0"/>
              </a:rPr>
              <a:t>frente</a:t>
            </a:r>
            <a:r>
              <a:rPr lang="en-US" sz="3600" dirty="0" smtClean="0">
                <a:solidFill>
                  <a:srgbClr val="000000"/>
                </a:solidFill>
                <a:effectLst/>
                <a:latin typeface="Times New Roman" pitchFamily="18" charset="0"/>
                <a:cs typeface="Times New Roman" pitchFamily="18" charset="0"/>
              </a:rPr>
              <a:t> a </a:t>
            </a:r>
            <a:r>
              <a:rPr lang="en-US" sz="3600" dirty="0" err="1" smtClean="0">
                <a:solidFill>
                  <a:srgbClr val="000000"/>
                </a:solidFill>
                <a:effectLst/>
                <a:latin typeface="Times New Roman" pitchFamily="18" charset="0"/>
                <a:cs typeface="Times New Roman" pitchFamily="18" charset="0"/>
              </a:rPr>
              <a:t>eficiencia</a:t>
            </a:r>
            <a:r>
              <a:rPr lang="en-US" sz="3600" dirty="0" smtClean="0">
                <a:solidFill>
                  <a:srgbClr val="000000"/>
                </a:solidFill>
                <a:effectLst/>
                <a:latin typeface="Times New Roman" pitchFamily="18" charset="0"/>
                <a:cs typeface="Times New Roman" pitchFamily="18" charset="0"/>
              </a:rPr>
              <a:t/>
            </a:r>
            <a:br>
              <a:rPr lang="en-US" sz="3600" dirty="0" smtClean="0">
                <a:solidFill>
                  <a:srgbClr val="000000"/>
                </a:solidFill>
                <a:effectLst/>
                <a:latin typeface="Times New Roman" pitchFamily="18" charset="0"/>
                <a:cs typeface="Times New Roman" pitchFamily="18" charset="0"/>
              </a:rPr>
            </a:br>
            <a:r>
              <a:rPr lang="en-US" sz="3600" dirty="0" smtClean="0">
                <a:solidFill>
                  <a:srgbClr val="000000"/>
                </a:solidFill>
                <a:effectLst/>
                <a:latin typeface="Times New Roman" pitchFamily="18" charset="0"/>
                <a:cs typeface="Times New Roman" pitchFamily="18" charset="0"/>
              </a:rPr>
              <a:t>10.5 La </a:t>
            </a:r>
            <a:r>
              <a:rPr lang="en-US" sz="3600" dirty="0" err="1" smtClean="0">
                <a:solidFill>
                  <a:srgbClr val="000000"/>
                </a:solidFill>
                <a:effectLst/>
                <a:latin typeface="Times New Roman" pitchFamily="18" charset="0"/>
                <a:cs typeface="Times New Roman" pitchFamily="18" charset="0"/>
              </a:rPr>
              <a:t>soberanía</a:t>
            </a:r>
            <a:r>
              <a:rPr lang="en-US" sz="3600" dirty="0" smtClean="0">
                <a:solidFill>
                  <a:srgbClr val="000000"/>
                </a:solidFill>
                <a:effectLst/>
                <a:latin typeface="Times New Roman" pitchFamily="18" charset="0"/>
                <a:cs typeface="Times New Roman" pitchFamily="18" charset="0"/>
              </a:rPr>
              <a:t> del </a:t>
            </a:r>
            <a:r>
              <a:rPr lang="en-US" sz="3600" dirty="0" err="1" smtClean="0">
                <a:solidFill>
                  <a:srgbClr val="000000"/>
                </a:solidFill>
                <a:effectLst/>
                <a:latin typeface="Times New Roman" pitchFamily="18" charset="0"/>
                <a:cs typeface="Times New Roman" pitchFamily="18" charset="0"/>
              </a:rPr>
              <a:t>consumidor</a:t>
            </a:r>
            <a:r>
              <a:rPr lang="en-US" sz="3600" dirty="0" smtClean="0">
                <a:solidFill>
                  <a:srgbClr val="000000"/>
                </a:solidFill>
                <a:effectLst/>
                <a:latin typeface="Times New Roman" pitchFamily="18" charset="0"/>
                <a:cs typeface="Times New Roman" pitchFamily="18" charset="0"/>
              </a:rPr>
              <a:t> y el 	</a:t>
            </a:r>
            <a:r>
              <a:rPr lang="en-US" sz="3600" dirty="0" err="1" smtClean="0">
                <a:solidFill>
                  <a:srgbClr val="000000"/>
                </a:solidFill>
                <a:effectLst/>
                <a:latin typeface="Times New Roman" pitchFamily="18" charset="0"/>
                <a:cs typeface="Times New Roman" pitchFamily="18" charset="0"/>
              </a:rPr>
              <a:t>paternalismo</a:t>
            </a:r>
            <a:endParaRPr lang="en-US" sz="3600" dirty="0">
              <a:solidFill>
                <a:srgbClr val="000000"/>
              </a:solidFill>
              <a:effectLst/>
              <a:latin typeface="Times New Roman" pitchFamily="18" charset="0"/>
              <a:cs typeface="Times New Roman" pitchFamily="18" charset="0"/>
            </a:endParaRPr>
          </a:p>
        </p:txBody>
      </p:sp>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 El Estado </a:t>
            </a:r>
            <a:r>
              <a:rPr lang="en-US" sz="2400" dirty="0" err="1" smtClean="0">
                <a:solidFill>
                  <a:schemeClr val="bg1"/>
                </a:solidFill>
                <a:latin typeface="Times New Roman" pitchFamily="18" charset="0"/>
                <a:cs typeface="Times New Roman" pitchFamily="18" charset="0"/>
              </a:rPr>
              <a:t>en</a:t>
            </a:r>
            <a:r>
              <a:rPr lang="en-US" sz="2400" dirty="0" smtClean="0">
                <a:solidFill>
                  <a:schemeClr val="bg1"/>
                </a:solidFill>
                <a:latin typeface="Times New Roman" pitchFamily="18" charset="0"/>
                <a:cs typeface="Times New Roman" pitchFamily="18" charset="0"/>
              </a:rPr>
              <a:t> la </a:t>
            </a:r>
            <a:r>
              <a:rPr lang="en-US" sz="2400" dirty="0" err="1" smtClean="0">
                <a:solidFill>
                  <a:schemeClr val="bg1"/>
                </a:solidFill>
                <a:latin typeface="Times New Roman" pitchFamily="18" charset="0"/>
                <a:cs typeface="Times New Roman" pitchFamily="18" charset="0"/>
              </a:rPr>
              <a:t>economía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impuestos</a:t>
            </a:r>
            <a:r>
              <a:rPr lang="en-US" sz="2400" dirty="0" smtClean="0">
                <a:solidFill>
                  <a:schemeClr val="bg1"/>
                </a:solidFill>
                <a:latin typeface="Times New Roman" pitchFamily="18" charset="0"/>
                <a:cs typeface="Times New Roman" pitchFamily="18" charset="0"/>
              </a:rPr>
              <a:t> y </a:t>
            </a:r>
            <a:r>
              <a:rPr lang="en-US" sz="2400" dirty="0" err="1" smtClean="0">
                <a:solidFill>
                  <a:schemeClr val="bg1"/>
                </a:solidFill>
                <a:latin typeface="Times New Roman" pitchFamily="18" charset="0"/>
                <a:cs typeface="Times New Roman" pitchFamily="18" charset="0"/>
              </a:rPr>
              <a:t>regulaciones</a:t>
            </a:r>
            <a:endParaRPr lang="en-US"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526530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recaudan</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gobiernos</a:t>
            </a:r>
            <a:r>
              <a:rPr lang="en-US" sz="2400" dirty="0">
                <a:solidFill>
                  <a:schemeClr val="bg1"/>
                </a:solidFill>
                <a:latin typeface="Times New Roman" pitchFamily="18" charset="0"/>
                <a:cs typeface="Times New Roman" pitchFamily="18" charset="0"/>
              </a:rPr>
              <a:t>?</a:t>
            </a:r>
          </a:p>
        </p:txBody>
      </p:sp>
      <p:sp>
        <p:nvSpPr>
          <p:cNvPr id="6" name="TextBox 5"/>
          <p:cNvSpPr txBox="1"/>
          <p:nvPr/>
        </p:nvSpPr>
        <p:spPr>
          <a:xfrm>
            <a:off x="228600" y="1676400"/>
            <a:ext cx="8610600" cy="2554545"/>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p>
          <a:p>
            <a:pPr algn="ctr"/>
            <a:endParaRPr lang="en-US" sz="3200" dirty="0">
              <a:latin typeface="Times New Roman" pitchFamily="18" charset="0"/>
              <a:cs typeface="Times New Roman" pitchFamily="18" charset="0"/>
            </a:endParaRPr>
          </a:p>
          <a:p>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p:txBody>
      </p:sp>
      <p:sp>
        <p:nvSpPr>
          <p:cNvPr id="2" name="Rectangle 1"/>
          <p:cNvSpPr/>
          <p:nvPr/>
        </p:nvSpPr>
        <p:spPr>
          <a:xfrm>
            <a:off x="381000" y="2705227"/>
            <a:ext cx="8305800" cy="2554545"/>
          </a:xfrm>
          <a:prstGeom prst="rect">
            <a:avLst/>
          </a:prstGeom>
        </p:spPr>
        <p:txBody>
          <a:bodyPr wrap="square">
            <a:spAutoFit/>
          </a:bodyPr>
          <a:lstStyle/>
          <a:p>
            <a:r>
              <a:rPr lang="en-US" sz="3200" b="1" dirty="0" smtClean="0">
                <a:latin typeface="Times New Roman" pitchFamily="18" charset="0"/>
                <a:cs typeface="Times New Roman" pitchFamily="18" charset="0"/>
              </a:rPr>
              <a:t>Sistema </a:t>
            </a:r>
            <a:r>
              <a:rPr lang="en-US" sz="3200" b="1" dirty="0" err="1" smtClean="0">
                <a:latin typeface="Times New Roman" pitchFamily="18" charset="0"/>
                <a:cs typeface="Times New Roman" pitchFamily="18" charset="0"/>
              </a:rPr>
              <a:t>impositivo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progresivo</a:t>
            </a:r>
            <a:endParaRPr lang="en-US" sz="3200" b="1" dirty="0" smtClean="0">
              <a:latin typeface="Times New Roman" pitchFamily="18" charset="0"/>
              <a:cs typeface="Times New Roman" pitchFamily="18" charset="0"/>
            </a:endParaRPr>
          </a:p>
          <a:p>
            <a:endParaRPr lang="en-US" sz="32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Sistema </a:t>
            </a:r>
            <a:r>
              <a:rPr lang="en-US" sz="3200" dirty="0" err="1" smtClean="0">
                <a:latin typeface="Times New Roman" pitchFamily="18" charset="0"/>
                <a:cs typeface="Times New Roman" pitchFamily="18" charset="0"/>
              </a:rPr>
              <a:t>en</a:t>
            </a:r>
            <a:r>
              <a:rPr lang="en-US" sz="3200" dirty="0" smtClean="0">
                <a:latin typeface="Times New Roman" pitchFamily="18" charset="0"/>
                <a:cs typeface="Times New Roman" pitchFamily="18" charset="0"/>
              </a:rPr>
              <a:t> el que las </a:t>
            </a:r>
            <a:r>
              <a:rPr lang="en-US" sz="3200" dirty="0" err="1" smtClean="0">
                <a:latin typeface="Times New Roman" pitchFamily="18" charset="0"/>
                <a:cs typeface="Times New Roman" pitchFamily="18" charset="0"/>
              </a:rPr>
              <a:t>tasas</a:t>
            </a:r>
            <a:r>
              <a:rPr lang="en-US" sz="3200" dirty="0" smtClean="0">
                <a:latin typeface="Times New Roman" pitchFamily="18" charset="0"/>
                <a:cs typeface="Times New Roman" pitchFamily="18" charset="0"/>
              </a:rPr>
              <a:t> media y 	marginal son m</a:t>
            </a:r>
            <a:r>
              <a:rPr lang="es-ES" sz="3200" dirty="0" err="1" smtClean="0">
                <a:latin typeface="Times New Roman" pitchFamily="18" charset="0"/>
                <a:cs typeface="Times New Roman" pitchFamily="18" charset="0"/>
              </a:rPr>
              <a:t>ás</a:t>
            </a:r>
            <a:r>
              <a:rPr lang="es-ES" sz="3200" dirty="0" smtClean="0">
                <a:latin typeface="Times New Roman" pitchFamily="18" charset="0"/>
                <a:cs typeface="Times New Roman" pitchFamily="18" charset="0"/>
              </a:rPr>
              <a:t> altas para los niveles más 	elevados de ingresos.</a:t>
            </a:r>
            <a:endParaRPr lang="en-US" sz="3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71476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recaudan</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gobiernos</a:t>
            </a:r>
            <a:r>
              <a:rPr lang="en-US" sz="2400" dirty="0">
                <a:solidFill>
                  <a:schemeClr val="bg1"/>
                </a:solidFill>
                <a:latin typeface="Times New Roman" pitchFamily="18" charset="0"/>
                <a:cs typeface="Times New Roman" pitchFamily="18" charset="0"/>
              </a:rPr>
              <a:t>?</a:t>
            </a:r>
          </a:p>
        </p:txBody>
      </p:sp>
      <p:sp>
        <p:nvSpPr>
          <p:cNvPr id="7" name="Title 1"/>
          <p:cNvSpPr>
            <a:spLocks noGrp="1"/>
          </p:cNvSpPr>
          <p:nvPr/>
        </p:nvSpPr>
        <p:spPr>
          <a:xfrm>
            <a:off x="647700" y="5964384"/>
            <a:ext cx="7848600" cy="4572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kern="1200" dirty="0" smtClean="0">
                <a:solidFill>
                  <a:schemeClr val="tx2">
                    <a:lumMod val="60000"/>
                    <a:lumOff val="40000"/>
                  </a:schemeClr>
                </a:solidFill>
                <a:latin typeface="HelveticaNeueLT Pro 65 Md"/>
                <a:cs typeface="HelveticaNeueLT Pro 65 Md"/>
              </a:rPr>
              <a:t>Figura10.7 </a:t>
            </a:r>
            <a:r>
              <a:rPr lang="en-US" sz="1600" kern="1200" dirty="0" err="1" smtClean="0">
                <a:latin typeface="HelveticaNeueLT Pro 65 Md"/>
                <a:cs typeface="HelveticaNeueLT Pro 65 Md"/>
              </a:rPr>
              <a:t>Distribuci</a:t>
            </a:r>
            <a:r>
              <a:rPr lang="en-US" sz="1600" dirty="0" err="1" smtClean="0">
                <a:latin typeface="HelveticaNeueLT Pro 65 Md"/>
                <a:cs typeface="HelveticaNeueLT Pro 65 Md"/>
              </a:rPr>
              <a:t>ón</a:t>
            </a:r>
            <a:r>
              <a:rPr lang="en-US" sz="1600" dirty="0" smtClean="0">
                <a:latin typeface="HelveticaNeueLT Pro 65 Md"/>
                <a:cs typeface="HelveticaNeueLT Pro 65 Md"/>
              </a:rPr>
              <a:t> de </a:t>
            </a:r>
            <a:r>
              <a:rPr lang="en-US" sz="1600" dirty="0" err="1" smtClean="0">
                <a:latin typeface="HelveticaNeueLT Pro 65 Md"/>
                <a:cs typeface="HelveticaNeueLT Pro 65 Md"/>
              </a:rPr>
              <a:t>los</a:t>
            </a:r>
            <a:r>
              <a:rPr lang="en-US" sz="1600" dirty="0" smtClean="0">
                <a:latin typeface="HelveticaNeueLT Pro 65 Md"/>
                <a:cs typeface="HelveticaNeueLT Pro 65 Md"/>
              </a:rPr>
              <a:t> </a:t>
            </a:r>
            <a:r>
              <a:rPr lang="en-US" sz="1600" dirty="0" err="1" smtClean="0">
                <a:latin typeface="HelveticaNeueLT Pro 65 Md"/>
                <a:cs typeface="HelveticaNeueLT Pro 65 Md"/>
              </a:rPr>
              <a:t>ingresos</a:t>
            </a:r>
            <a:r>
              <a:rPr lang="en-US" sz="1600" dirty="0" smtClean="0">
                <a:latin typeface="HelveticaNeueLT Pro 65 Md"/>
                <a:cs typeface="HelveticaNeueLT Pro 65 Md"/>
              </a:rPr>
              <a:t> </a:t>
            </a:r>
            <a:r>
              <a:rPr lang="en-US" sz="1600" dirty="0" err="1" smtClean="0">
                <a:latin typeface="HelveticaNeueLT Pro 65 Md"/>
                <a:cs typeface="HelveticaNeueLT Pro 65 Md"/>
              </a:rPr>
              <a:t>en</a:t>
            </a:r>
            <a:r>
              <a:rPr lang="en-US" sz="1600" dirty="0" smtClean="0">
                <a:latin typeface="HelveticaNeueLT Pro 65 Md"/>
                <a:cs typeface="HelveticaNeueLT Pro 65 Md"/>
              </a:rPr>
              <a:t> el </a:t>
            </a:r>
            <a:r>
              <a:rPr lang="en-US" sz="1600" dirty="0" err="1" smtClean="0">
                <a:latin typeface="HelveticaNeueLT Pro 65 Md"/>
                <a:cs typeface="HelveticaNeueLT Pro 65 Md"/>
              </a:rPr>
              <a:t>pago</a:t>
            </a:r>
            <a:r>
              <a:rPr lang="en-US" sz="1600" dirty="0" smtClean="0">
                <a:latin typeface="HelveticaNeueLT Pro 65 Md"/>
                <a:cs typeface="HelveticaNeueLT Pro 65 Md"/>
              </a:rPr>
              <a:t> de </a:t>
            </a:r>
            <a:r>
              <a:rPr lang="en-US" sz="1600" dirty="0" err="1" smtClean="0">
                <a:latin typeface="HelveticaNeueLT Pro 65 Md"/>
                <a:cs typeface="HelveticaNeueLT Pro 65 Md"/>
              </a:rPr>
              <a:t>los</a:t>
            </a:r>
            <a:r>
              <a:rPr lang="en-US" sz="1600" dirty="0" smtClean="0">
                <a:latin typeface="HelveticaNeueLT Pro 65 Md"/>
                <a:cs typeface="HelveticaNeueLT Pro 65 Md"/>
              </a:rPr>
              <a:t> </a:t>
            </a:r>
            <a:r>
              <a:rPr lang="en-US" sz="1600" dirty="0" err="1" smtClean="0">
                <a:latin typeface="HelveticaNeueLT Pro 65 Md"/>
                <a:cs typeface="HelveticaNeueLT Pro 65 Md"/>
              </a:rPr>
              <a:t>impuestos</a:t>
            </a:r>
            <a:r>
              <a:rPr lang="en-US" sz="1600" dirty="0" smtClean="0">
                <a:latin typeface="HelveticaNeueLT Pro 65 Md"/>
                <a:cs typeface="HelveticaNeueLT Pro 65 Md"/>
              </a:rPr>
              <a:t> </a:t>
            </a:r>
            <a:r>
              <a:rPr lang="en-US" sz="1600" dirty="0" err="1" smtClean="0">
                <a:latin typeface="HelveticaNeueLT Pro 65 Md"/>
                <a:cs typeface="HelveticaNeueLT Pro 65 Md"/>
              </a:rPr>
              <a:t>federales</a:t>
            </a:r>
            <a:r>
              <a:rPr lang="en-US" sz="1600" dirty="0" smtClean="0">
                <a:latin typeface="HelveticaNeueLT Pro 65 Md"/>
                <a:cs typeface="HelveticaNeueLT Pro 65 Md"/>
              </a:rPr>
              <a:t> </a:t>
            </a:r>
            <a:r>
              <a:rPr lang="en-US" sz="1600" dirty="0" err="1" smtClean="0">
                <a:latin typeface="HelveticaNeueLT Pro 65 Md"/>
                <a:cs typeface="HelveticaNeueLT Pro 65 Md"/>
              </a:rPr>
              <a:t>en</a:t>
            </a:r>
            <a:r>
              <a:rPr lang="en-US" sz="1600" dirty="0" smtClean="0">
                <a:latin typeface="HelveticaNeueLT Pro 65 Md"/>
                <a:cs typeface="HelveticaNeueLT Pro 65 Md"/>
              </a:rPr>
              <a:t> EE.UU. </a:t>
            </a:r>
            <a:r>
              <a:rPr lang="en-US" sz="1600" dirty="0" err="1" smtClean="0">
                <a:latin typeface="HelveticaNeueLT Pro 65 Md"/>
                <a:cs typeface="HelveticaNeueLT Pro 65 Md"/>
              </a:rPr>
              <a:t>en</a:t>
            </a:r>
            <a:r>
              <a:rPr lang="en-US" sz="1600" dirty="0" smtClean="0">
                <a:latin typeface="HelveticaNeueLT Pro 65 Md"/>
                <a:cs typeface="HelveticaNeueLT Pro 65 Md"/>
              </a:rPr>
              <a:t> 2010</a:t>
            </a:r>
            <a:endParaRPr lang="en-US" sz="1600" kern="1200" dirty="0">
              <a:latin typeface="HelveticaNeueLT Pro 65 Md"/>
              <a:cs typeface="HelveticaNeueLT Pro 65 Md"/>
            </a:endParaRPr>
          </a:p>
        </p:txBody>
      </p:sp>
      <p:pic>
        <p:nvPicPr>
          <p:cNvPr id="8" name="Picture 7" descr="ALL_Exhibit_10.07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752600"/>
            <a:ext cx="4331208" cy="3898392"/>
          </a:xfrm>
          <a:prstGeom prst="rect">
            <a:avLst/>
          </a:prstGeom>
        </p:spPr>
      </p:pic>
      <p:pic>
        <p:nvPicPr>
          <p:cNvPr id="9" name="Picture 8" descr="ALL_Exhibit_10.07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1752600"/>
            <a:ext cx="4331208" cy="3898392"/>
          </a:xfrm>
          <a:prstGeom prst="rect">
            <a:avLst/>
          </a:prstGeom>
        </p:spPr>
      </p:pic>
      <p:pic>
        <p:nvPicPr>
          <p:cNvPr id="10" name="Picture 9" descr="ALL_Exhibit_10.07_03.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1752600"/>
            <a:ext cx="4331208" cy="3898392"/>
          </a:xfrm>
          <a:prstGeom prst="rect">
            <a:avLst/>
          </a:prstGeom>
        </p:spPr>
      </p:pic>
      <p:pic>
        <p:nvPicPr>
          <p:cNvPr id="11" name="Picture 10" descr="ALL_Exhibit_10.07_04.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4600" y="1752600"/>
            <a:ext cx="4331208" cy="3898392"/>
          </a:xfrm>
          <a:prstGeom prst="rect">
            <a:avLst/>
          </a:prstGeom>
        </p:spPr>
      </p:pic>
      <p:pic>
        <p:nvPicPr>
          <p:cNvPr id="12" name="Picture 11" descr="ALL_Exhibit_10.07_05.ps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4600" y="1752600"/>
            <a:ext cx="4331208" cy="3898392"/>
          </a:xfrm>
          <a:prstGeom prst="rect">
            <a:avLst/>
          </a:prstGeom>
        </p:spPr>
      </p:pic>
      <p:pic>
        <p:nvPicPr>
          <p:cNvPr id="13" name="Picture 12" descr="ALL_Exhibit_10.07_06.ps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4600" y="1752600"/>
            <a:ext cx="4331208" cy="3898392"/>
          </a:xfrm>
          <a:prstGeom prst="rect">
            <a:avLst/>
          </a:prstGeom>
        </p:spPr>
      </p:pic>
      <p:pic>
        <p:nvPicPr>
          <p:cNvPr id="14" name="Picture 13" descr="ALL_Exhibit_10.07_07.ps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4600" y="1752600"/>
            <a:ext cx="4331208" cy="3898392"/>
          </a:xfrm>
          <a:prstGeom prst="rect">
            <a:avLst/>
          </a:prstGeom>
        </p:spPr>
      </p:pic>
      <p:pic>
        <p:nvPicPr>
          <p:cNvPr id="15" name="Picture 14" descr="ALL_Exhibit_10.07_08.ps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4600" y="1752600"/>
            <a:ext cx="4331208" cy="3898392"/>
          </a:xfrm>
          <a:prstGeom prst="rect">
            <a:avLst/>
          </a:prstGeom>
        </p:spPr>
      </p:pic>
      <p:pic>
        <p:nvPicPr>
          <p:cNvPr id="16" name="Picture 15" descr="ALL_Exhibit_10.07_09.psd"/>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4600" y="1752600"/>
            <a:ext cx="4331208" cy="3898392"/>
          </a:xfrm>
          <a:prstGeom prst="rect">
            <a:avLst/>
          </a:prstGeom>
        </p:spPr>
      </p:pic>
      <p:pic>
        <p:nvPicPr>
          <p:cNvPr id="17" name="Picture 16" descr="ALL_Exhibit_10.07_10.psd"/>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4600" y="1752600"/>
            <a:ext cx="4331208" cy="3898392"/>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47732" y="1752599"/>
            <a:ext cx="4724400" cy="4156353"/>
          </a:xfrm>
          <a:prstGeom prst="rect">
            <a:avLst/>
          </a:prstGeom>
        </p:spPr>
      </p:pic>
    </p:spTree>
    <p:extLst>
      <p:ext uri="{BB962C8B-B14F-4D97-AF65-F5344CB8AC3E}">
        <p14:creationId xmlns:p14="http://schemas.microsoft.com/office/powerpoint/2010/main" val="23365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2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2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2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2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2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2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2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2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left)">
                                      <p:cBhvr>
                                        <p:cTn id="57"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recaudan</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gobiernos</a:t>
            </a:r>
            <a:r>
              <a:rPr lang="en-US" sz="2400" dirty="0">
                <a:solidFill>
                  <a:schemeClr val="bg1"/>
                </a:solidFill>
                <a:latin typeface="Times New Roman" pitchFamily="18" charset="0"/>
                <a:cs typeface="Times New Roman" pitchFamily="18" charset="0"/>
              </a:rPr>
              <a:t>?</a:t>
            </a:r>
          </a:p>
        </p:txBody>
      </p:sp>
      <p:sp>
        <p:nvSpPr>
          <p:cNvPr id="2" name="Rectangle 1"/>
          <p:cNvSpPr/>
          <p:nvPr/>
        </p:nvSpPr>
        <p:spPr>
          <a:xfrm>
            <a:off x="381000" y="1516797"/>
            <a:ext cx="8305800" cy="6986528"/>
          </a:xfrm>
          <a:prstGeom prst="rect">
            <a:avLst/>
          </a:prstGeom>
        </p:spPr>
        <p:txBody>
          <a:bodyPr wrap="square">
            <a:spAutoFit/>
          </a:bodyPr>
          <a:lstStyle/>
          <a:p>
            <a:endParaRPr lang="en-US" sz="3200" b="1" dirty="0" smtClean="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Sistema </a:t>
            </a:r>
            <a:r>
              <a:rPr lang="en-US" sz="3200" b="1" dirty="0" err="1" smtClean="0">
                <a:latin typeface="Times New Roman" pitchFamily="18" charset="0"/>
                <a:cs typeface="Times New Roman" pitchFamily="18" charset="0"/>
              </a:rPr>
              <a:t>impositivo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proporcional</a:t>
            </a:r>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Sistema </a:t>
            </a:r>
            <a:r>
              <a:rPr lang="en-US" sz="3200" dirty="0" err="1" smtClean="0">
                <a:latin typeface="Times New Roman" pitchFamily="18" charset="0"/>
                <a:cs typeface="Times New Roman" pitchFamily="18" charset="0"/>
              </a:rPr>
              <a:t>en</a:t>
            </a:r>
            <a:r>
              <a:rPr lang="en-US" sz="3200" dirty="0" smtClean="0">
                <a:latin typeface="Times New Roman" pitchFamily="18" charset="0"/>
                <a:cs typeface="Times New Roman" pitchFamily="18" charset="0"/>
              </a:rPr>
              <a:t> el </a:t>
            </a:r>
            <a:r>
              <a:rPr lang="en-US" sz="3200" dirty="0" err="1" smtClean="0">
                <a:latin typeface="Times New Roman" pitchFamily="18" charset="0"/>
                <a:cs typeface="Times New Roman" pitchFamily="18" charset="0"/>
              </a:rPr>
              <a:t>cual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todo</a:t>
            </a:r>
            <a:r>
              <a:rPr lang="en-US" sz="3200" dirty="0" smtClean="0">
                <a:latin typeface="Times New Roman" pitchFamily="18" charset="0"/>
                <a:cs typeface="Times New Roman" pitchFamily="18" charset="0"/>
              </a:rPr>
              <a:t> el </a:t>
            </a:r>
            <a:r>
              <a:rPr lang="en-US" sz="3200" dirty="0" err="1" smtClean="0">
                <a:latin typeface="Times New Roman" pitchFamily="18" charset="0"/>
                <a:cs typeface="Times New Roman" pitchFamily="18" charset="0"/>
              </a:rPr>
              <a:t>mundo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paga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impuestos</a:t>
            </a:r>
            <a:r>
              <a:rPr lang="en-US" sz="3200" dirty="0" smtClean="0">
                <a:latin typeface="Times New Roman" pitchFamily="18" charset="0"/>
                <a:cs typeface="Times New Roman" pitchFamily="18" charset="0"/>
              </a:rPr>
              <a:t> la </a:t>
            </a:r>
            <a:r>
              <a:rPr lang="en-US" sz="3200" dirty="0" err="1" smtClean="0">
                <a:latin typeface="Times New Roman" pitchFamily="18" charset="0"/>
                <a:cs typeface="Times New Roman" pitchFamily="18" charset="0"/>
              </a:rPr>
              <a:t>misma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proporci</a:t>
            </a:r>
            <a:r>
              <a:rPr lang="es-ES" sz="3200" dirty="0" err="1" smtClean="0">
                <a:latin typeface="Times New Roman" pitchFamily="18" charset="0"/>
                <a:cs typeface="Times New Roman" pitchFamily="18" charset="0"/>
              </a:rPr>
              <a:t>ón</a:t>
            </a:r>
            <a:r>
              <a:rPr lang="es-ES" sz="3200" dirty="0" smtClean="0">
                <a:latin typeface="Times New Roman" pitchFamily="18" charset="0"/>
                <a:cs typeface="Times New Roman" pitchFamily="18" charset="0"/>
              </a:rPr>
              <a:t> de sus 	ingresos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independientemente</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cuáles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sean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sus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ingresos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decir</a:t>
            </a:r>
            <a:r>
              <a:rPr lang="en-US" sz="3200" dirty="0" smtClean="0">
                <a:latin typeface="Times New Roman" pitchFamily="18" charset="0"/>
                <a:cs typeface="Times New Roman" pitchFamily="18" charset="0"/>
              </a:rPr>
              <a:t> las </a:t>
            </a:r>
            <a:r>
              <a:rPr lang="en-US" sz="3200" dirty="0" err="1" smtClean="0">
                <a:latin typeface="Times New Roman" pitchFamily="18" charset="0"/>
                <a:cs typeface="Times New Roman" pitchFamily="18" charset="0"/>
              </a:rPr>
              <a:t>tasas</a:t>
            </a:r>
            <a:r>
              <a:rPr lang="en-US" sz="3200" dirty="0" smtClean="0">
                <a:latin typeface="Times New Roman" pitchFamily="18" charset="0"/>
                <a:cs typeface="Times New Roman" pitchFamily="18" charset="0"/>
              </a:rPr>
              <a:t> </a:t>
            </a: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media y marginal son las </a:t>
            </a:r>
            <a:r>
              <a:rPr lang="en-US" sz="3200" dirty="0" err="1" smtClean="0">
                <a:latin typeface="Times New Roman" pitchFamily="18" charset="0"/>
                <a:cs typeface="Times New Roman" pitchFamily="18" charset="0"/>
              </a:rPr>
              <a:t>mismas</a:t>
            </a:r>
            <a:r>
              <a:rPr lang="en-US" sz="3200" dirty="0" smtClean="0">
                <a:latin typeface="Times New Roman" pitchFamily="18" charset="0"/>
                <a:cs typeface="Times New Roman" pitchFamily="18" charset="0"/>
              </a:rPr>
              <a:t> para </a:t>
            </a:r>
          </a:p>
          <a:p>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todo</a:t>
            </a:r>
            <a:r>
              <a:rPr lang="en-US" sz="3200" dirty="0" smtClean="0">
                <a:latin typeface="Times New Roman" pitchFamily="18" charset="0"/>
                <a:cs typeface="Times New Roman" pitchFamily="18" charset="0"/>
              </a:rPr>
              <a:t> el </a:t>
            </a:r>
            <a:r>
              <a:rPr lang="en-US" sz="3200" dirty="0" err="1" smtClean="0">
                <a:latin typeface="Times New Roman" pitchFamily="18" charset="0"/>
                <a:cs typeface="Times New Roman" pitchFamily="18" charset="0"/>
              </a:rPr>
              <a:t>mundo</a:t>
            </a:r>
            <a:r>
              <a:rPr lang="en-US" sz="3200" dirty="0" smtClean="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p>
          <a:p>
            <a:endParaRPr lang="en-US" sz="3200" b="1" dirty="0">
              <a:latin typeface="Times New Roman" pitchFamily="18" charset="0"/>
              <a:cs typeface="Times New Roman" pitchFamily="18" charset="0"/>
            </a:endParaRPr>
          </a:p>
          <a:p>
            <a:endParaRPr lang="en-US" sz="3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47132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recaudan</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gobiernos</a:t>
            </a:r>
            <a:r>
              <a:rPr lang="en-US" sz="2400" dirty="0">
                <a:solidFill>
                  <a:schemeClr val="bg1"/>
                </a:solidFill>
                <a:latin typeface="Times New Roman" pitchFamily="18" charset="0"/>
                <a:cs typeface="Times New Roman" pitchFamily="18" charset="0"/>
              </a:rPr>
              <a:t>?</a:t>
            </a:r>
          </a:p>
        </p:txBody>
      </p:sp>
      <p:sp>
        <p:nvSpPr>
          <p:cNvPr id="2" name="Rectangle 1"/>
          <p:cNvSpPr/>
          <p:nvPr/>
        </p:nvSpPr>
        <p:spPr>
          <a:xfrm>
            <a:off x="381000" y="1841242"/>
            <a:ext cx="8305800" cy="6001643"/>
          </a:xfrm>
          <a:prstGeom prst="rect">
            <a:avLst/>
          </a:prstGeom>
        </p:spPr>
        <p:txBody>
          <a:bodyPr wrap="square">
            <a:spAutoFit/>
          </a:bodyPr>
          <a:lstStyle/>
          <a:p>
            <a:r>
              <a:rPr lang="en-US" sz="3200" b="1" dirty="0" smtClean="0">
                <a:latin typeface="Times New Roman" pitchFamily="18" charset="0"/>
                <a:cs typeface="Times New Roman" pitchFamily="18" charset="0"/>
              </a:rPr>
              <a:t>Sistema </a:t>
            </a:r>
            <a:r>
              <a:rPr lang="en-US" sz="3200" b="1" dirty="0" err="1" smtClean="0">
                <a:latin typeface="Times New Roman" pitchFamily="18" charset="0"/>
                <a:cs typeface="Times New Roman" pitchFamily="18" charset="0"/>
              </a:rPr>
              <a:t>impositivo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regresivo</a:t>
            </a:r>
            <a:endParaRPr lang="en-US" sz="3200" b="1"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Sistema </a:t>
            </a:r>
            <a:r>
              <a:rPr lang="en-US" sz="3200" dirty="0" err="1" smtClean="0">
                <a:latin typeface="Times New Roman" pitchFamily="18" charset="0"/>
                <a:cs typeface="Times New Roman" pitchFamily="18" charset="0"/>
              </a:rPr>
              <a:t>en</a:t>
            </a:r>
            <a:r>
              <a:rPr lang="en-US" sz="3200" dirty="0" smtClean="0">
                <a:latin typeface="Times New Roman" pitchFamily="18" charset="0"/>
                <a:cs typeface="Times New Roman" pitchFamily="18" charset="0"/>
              </a:rPr>
              <a:t> el </a:t>
            </a:r>
            <a:r>
              <a:rPr lang="en-US" sz="3200" dirty="0" err="1" smtClean="0">
                <a:latin typeface="Times New Roman" pitchFamily="18" charset="0"/>
                <a:cs typeface="Times New Roman" pitchFamily="18" charset="0"/>
              </a:rPr>
              <a:t>cual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cuanto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menor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sean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ingresos</a:t>
            </a:r>
            <a:r>
              <a:rPr lang="en-US" sz="3200" dirty="0" smtClean="0">
                <a:latin typeface="Times New Roman" pitchFamily="18" charset="0"/>
                <a:cs typeface="Times New Roman" pitchFamily="18" charset="0"/>
              </a:rPr>
              <a:t> mayor </a:t>
            </a:r>
            <a:r>
              <a:rPr lang="en-US" sz="3200" dirty="0" err="1" smtClean="0">
                <a:latin typeface="Times New Roman" pitchFamily="18" charset="0"/>
                <a:cs typeface="Times New Roman" pitchFamily="18" charset="0"/>
              </a:rPr>
              <a:t>es</a:t>
            </a:r>
            <a:r>
              <a:rPr lang="en-US" sz="3200" dirty="0" smtClean="0">
                <a:latin typeface="Times New Roman" pitchFamily="18" charset="0"/>
                <a:cs typeface="Times New Roman" pitchFamily="18" charset="0"/>
              </a:rPr>
              <a:t> la </a:t>
            </a:r>
            <a:r>
              <a:rPr lang="en-US" sz="3200" dirty="0" err="1" smtClean="0">
                <a:latin typeface="Times New Roman" pitchFamily="18" charset="0"/>
                <a:cs typeface="Times New Roman" pitchFamily="18" charset="0"/>
              </a:rPr>
              <a:t>proporci</a:t>
            </a:r>
            <a:r>
              <a:rPr lang="es-ES" sz="3200" dirty="0" err="1" smtClean="0">
                <a:latin typeface="Times New Roman" pitchFamily="18" charset="0"/>
                <a:cs typeface="Times New Roman" pitchFamily="18" charset="0"/>
              </a:rPr>
              <a:t>ón</a:t>
            </a:r>
            <a:r>
              <a:rPr lang="es-ES" sz="3200" dirty="0" smtClean="0">
                <a:latin typeface="Times New Roman" pitchFamily="18" charset="0"/>
                <a:cs typeface="Times New Roman" pitchFamily="18" charset="0"/>
              </a:rPr>
              <a:t> que se 	paga en impuestos; es decir, las tasas </a:t>
            </a:r>
          </a:p>
          <a:p>
            <a:r>
              <a:rPr lang="es-ES" sz="3200" dirty="0" smtClean="0">
                <a:latin typeface="Times New Roman" pitchFamily="18" charset="0"/>
                <a:cs typeface="Times New Roman" pitchFamily="18" charset="0"/>
              </a:rPr>
              <a:t>	media y marginal disminuyen a medida que 	crecen los ingresos.</a:t>
            </a:r>
          </a:p>
          <a:p>
            <a:endParaRPr lang="en-US" sz="3200" dirty="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p>
          <a:p>
            <a:endParaRPr lang="en-US" sz="3200" b="1" dirty="0">
              <a:latin typeface="Times New Roman" pitchFamily="18" charset="0"/>
              <a:cs typeface="Times New Roman" pitchFamily="18" charset="0"/>
            </a:endParaRPr>
          </a:p>
          <a:p>
            <a:endParaRPr lang="en-US" sz="3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5438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recaudan</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gobiernos</a:t>
            </a:r>
            <a:r>
              <a:rPr lang="en-US" sz="2400" dirty="0">
                <a:solidFill>
                  <a:schemeClr val="bg1"/>
                </a:solidFill>
                <a:latin typeface="Times New Roman" pitchFamily="18" charset="0"/>
                <a:cs typeface="Times New Roman" pitchFamily="18" charset="0"/>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4114" y="1752599"/>
            <a:ext cx="6318286" cy="4385583"/>
          </a:xfrm>
          <a:prstGeom prst="rect">
            <a:avLst/>
          </a:prstGeom>
          <a:ln>
            <a:solidFill>
              <a:srgbClr val="000000"/>
            </a:solidFill>
          </a:ln>
        </p:spPr>
      </p:pic>
      <p:sp>
        <p:nvSpPr>
          <p:cNvPr id="6" name="TextBox 5"/>
          <p:cNvSpPr txBox="1"/>
          <p:nvPr/>
        </p:nvSpPr>
        <p:spPr>
          <a:xfrm>
            <a:off x="609600" y="6302305"/>
            <a:ext cx="7924800" cy="338554"/>
          </a:xfrm>
          <a:prstGeom prst="rect">
            <a:avLst/>
          </a:prstGeom>
          <a:noFill/>
        </p:spPr>
        <p:txBody>
          <a:bodyPr wrap="square" rtlCol="0">
            <a:spAutoFit/>
          </a:bodyPr>
          <a:lstStyle/>
          <a:p>
            <a:pPr algn="ctr"/>
            <a:r>
              <a:rPr lang="en-US" sz="1600" dirty="0" err="1" smtClean="0">
                <a:solidFill>
                  <a:srgbClr val="0D73C0"/>
                </a:solidFill>
                <a:latin typeface=""/>
              </a:rPr>
              <a:t>Figura</a:t>
            </a:r>
            <a:r>
              <a:rPr lang="en-US" sz="1600" dirty="0" smtClean="0">
                <a:solidFill>
                  <a:srgbClr val="0D73C0"/>
                </a:solidFill>
                <a:latin typeface=""/>
              </a:rPr>
              <a:t> </a:t>
            </a:r>
            <a:r>
              <a:rPr lang="en-US" sz="1600" dirty="0">
                <a:solidFill>
                  <a:srgbClr val="0D73C0"/>
                </a:solidFill>
                <a:latin typeface=""/>
              </a:rPr>
              <a:t>10.8 </a:t>
            </a:r>
            <a:r>
              <a:rPr lang="en-US" sz="1600" dirty="0" err="1" smtClean="0">
                <a:solidFill>
                  <a:srgbClr val="000000"/>
                </a:solidFill>
                <a:latin typeface=""/>
              </a:rPr>
              <a:t>Tres</a:t>
            </a:r>
            <a:r>
              <a:rPr lang="en-US" sz="1600" dirty="0" smtClean="0">
                <a:solidFill>
                  <a:srgbClr val="000000"/>
                </a:solidFill>
                <a:latin typeface=""/>
              </a:rPr>
              <a:t> </a:t>
            </a:r>
            <a:r>
              <a:rPr lang="en-US" sz="1600" dirty="0" err="1" smtClean="0">
                <a:solidFill>
                  <a:srgbClr val="000000"/>
                </a:solidFill>
                <a:latin typeface=""/>
              </a:rPr>
              <a:t>sistemas</a:t>
            </a:r>
            <a:r>
              <a:rPr lang="en-US" sz="1600" dirty="0" smtClean="0">
                <a:solidFill>
                  <a:srgbClr val="000000"/>
                </a:solidFill>
                <a:latin typeface=""/>
              </a:rPr>
              <a:t> </a:t>
            </a:r>
            <a:r>
              <a:rPr lang="en-US" sz="1600" dirty="0" err="1" smtClean="0">
                <a:solidFill>
                  <a:srgbClr val="000000"/>
                </a:solidFill>
                <a:latin typeface=""/>
              </a:rPr>
              <a:t>tributarios</a:t>
            </a:r>
            <a:endParaRPr lang="en-US" sz="1600" dirty="0"/>
          </a:p>
        </p:txBody>
      </p:sp>
    </p:spTree>
    <p:extLst>
      <p:ext uri="{BB962C8B-B14F-4D97-AF65-F5344CB8AC3E}">
        <p14:creationId xmlns:p14="http://schemas.microsoft.com/office/powerpoint/2010/main" val="2492333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recaudan</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gobiernos</a:t>
            </a:r>
            <a:r>
              <a:rPr lang="en-US" sz="2400" dirty="0">
                <a:solidFill>
                  <a:schemeClr val="bg1"/>
                </a:solidFill>
                <a:latin typeface="Times New Roman" pitchFamily="18" charset="0"/>
                <a:cs typeface="Times New Roman" pitchFamily="18" charset="0"/>
              </a:rPr>
              <a:t>?</a:t>
            </a:r>
          </a:p>
        </p:txBody>
      </p:sp>
      <p:pic>
        <p:nvPicPr>
          <p:cNvPr id="5" name="Picture 4" descr="ALL_Exhibit_10.09_01.ps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905000"/>
            <a:ext cx="5752254" cy="3215798"/>
          </a:xfrm>
          <a:prstGeom prst="rect">
            <a:avLst/>
          </a:prstGeom>
        </p:spPr>
      </p:pic>
      <p:pic>
        <p:nvPicPr>
          <p:cNvPr id="6" name="Picture 5" descr="ALL_Exhibit_10.09_02.ps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1905000"/>
            <a:ext cx="5752254" cy="3215798"/>
          </a:xfrm>
          <a:prstGeom prst="rect">
            <a:avLst/>
          </a:prstGeom>
        </p:spPr>
      </p:pic>
      <p:pic>
        <p:nvPicPr>
          <p:cNvPr id="7" name="Picture 6" descr="ALL_Exhibit_10.09_03.ps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0" y="1905000"/>
            <a:ext cx="5752254" cy="3215798"/>
          </a:xfrm>
          <a:prstGeom prst="rect">
            <a:avLst/>
          </a:prstGeom>
        </p:spPr>
      </p:pic>
      <p:pic>
        <p:nvPicPr>
          <p:cNvPr id="8" name="Picture 7" descr="ALL_Exhibit_10.09_04.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6400" y="1905000"/>
            <a:ext cx="5752254" cy="3215798"/>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9808" y="2035791"/>
            <a:ext cx="6465438" cy="3505200"/>
          </a:xfrm>
          <a:prstGeom prst="rect">
            <a:avLst/>
          </a:prstGeom>
        </p:spPr>
      </p:pic>
      <p:sp>
        <p:nvSpPr>
          <p:cNvPr id="11" name="Title 1"/>
          <p:cNvSpPr>
            <a:spLocks noGrp="1"/>
          </p:cNvSpPr>
          <p:nvPr>
            <p:ph type="ctrTitle"/>
          </p:nvPr>
        </p:nvSpPr>
        <p:spPr>
          <a:xfrm>
            <a:off x="685800" y="6019800"/>
            <a:ext cx="8100105" cy="582140"/>
          </a:xfrm>
          <a:prstGeom prst="rect">
            <a:avLst/>
          </a:prstGeom>
        </p:spPr>
        <p:txBody>
          <a:bodyPr>
            <a:normAutofit fontScale="90000"/>
          </a:bodyPr>
          <a:lstStyle/>
          <a:p>
            <a:pPr lvl="0">
              <a:spcBef>
                <a:spcPts val="0"/>
              </a:spcBef>
              <a:defRPr/>
            </a:pPr>
            <a:r>
              <a:rPr kumimoji="0" lang="en-US" sz="1600" b="0" i="0" u="none" strike="noStrike" kern="0" cap="none" spc="0" normalizeH="0" baseline="0" noProof="0" dirty="0" err="1" smtClean="0">
                <a:ln>
                  <a:noFill/>
                </a:ln>
                <a:solidFill>
                  <a:srgbClr val="1F497D">
                    <a:lumMod val="60000"/>
                    <a:lumOff val="40000"/>
                  </a:srgbClr>
                </a:solidFill>
                <a:effectLst/>
                <a:uLnTx/>
                <a:uFillTx/>
                <a:latin typeface="HelveticaNeueLT Pro 65 Md"/>
                <a:cs typeface="HelveticaNeueLT Pro 65 Md"/>
              </a:rPr>
              <a:t>Figura</a:t>
            </a:r>
            <a:r>
              <a:rPr kumimoji="0" lang="en-US" sz="1600" b="0" i="0" u="none" strike="noStrike" kern="0" cap="none" spc="0" normalizeH="0" baseline="0" noProof="0" dirty="0" smtClean="0">
                <a:ln>
                  <a:noFill/>
                </a:ln>
                <a:solidFill>
                  <a:srgbClr val="1F497D">
                    <a:lumMod val="60000"/>
                    <a:lumOff val="40000"/>
                  </a:srgbClr>
                </a:solidFill>
                <a:effectLst/>
                <a:uLnTx/>
                <a:uFillTx/>
                <a:latin typeface="HelveticaNeueLT Pro 65 Md"/>
                <a:cs typeface="HelveticaNeueLT Pro 65 Md"/>
              </a:rPr>
              <a:t> 10.9 </a:t>
            </a:r>
            <a:r>
              <a:rPr lang="es-ES" sz="1600" kern="0" dirty="0">
                <a:solidFill>
                  <a:sysClr val="windowText" lastClr="000000"/>
                </a:solidFill>
                <a:effectLst/>
                <a:latin typeface="HelveticaNeueLT Pro 65 Md"/>
                <a:cs typeface="HelveticaNeueLT Pro 65 Md"/>
              </a:rPr>
              <a:t>Proporción </a:t>
            </a:r>
            <a:r>
              <a:rPr lang="es-ES" sz="1600" kern="0" dirty="0" smtClean="0">
                <a:solidFill>
                  <a:sysClr val="windowText" lastClr="000000"/>
                </a:solidFill>
                <a:effectLst/>
                <a:latin typeface="HelveticaNeueLT Pro 65 Md"/>
                <a:cs typeface="HelveticaNeueLT Pro 65 Md"/>
              </a:rPr>
              <a:t>de ingresos antes </a:t>
            </a:r>
            <a:r>
              <a:rPr lang="es-ES" sz="1600" kern="0" dirty="0">
                <a:solidFill>
                  <a:sysClr val="windowText" lastClr="000000"/>
                </a:solidFill>
                <a:effectLst/>
                <a:latin typeface="HelveticaNeueLT Pro 65 Md"/>
                <a:cs typeface="HelveticaNeueLT Pro 65 Md"/>
              </a:rPr>
              <a:t>y después de </a:t>
            </a:r>
            <a:r>
              <a:rPr lang="es-ES" sz="1600" kern="0" dirty="0" smtClean="0">
                <a:solidFill>
                  <a:sysClr val="windowText" lastClr="000000"/>
                </a:solidFill>
                <a:effectLst/>
                <a:latin typeface="HelveticaNeueLT Pro 65 Md"/>
                <a:cs typeface="HelveticaNeueLT Pro 65 Md"/>
              </a:rPr>
              <a:t>pagar impuestos </a:t>
            </a:r>
            <a:r>
              <a:rPr lang="es-ES" sz="1600" kern="0" dirty="0">
                <a:solidFill>
                  <a:sysClr val="windowText" lastClr="000000"/>
                </a:solidFill>
                <a:effectLst/>
                <a:latin typeface="HelveticaNeueLT Pro 65 Md"/>
                <a:cs typeface="HelveticaNeueLT Pro 65 Md"/>
              </a:rPr>
              <a:t>del 1% más rico de </a:t>
            </a:r>
            <a:r>
              <a:rPr lang="es-ES" sz="1600" kern="0" dirty="0" smtClean="0">
                <a:solidFill>
                  <a:sysClr val="windowText" lastClr="000000"/>
                </a:solidFill>
                <a:effectLst/>
                <a:latin typeface="HelveticaNeueLT Pro 65 Md"/>
                <a:cs typeface="HelveticaNeueLT Pro 65 Md"/>
              </a:rPr>
              <a:t>la población </a:t>
            </a:r>
            <a:r>
              <a:rPr lang="es-ES" sz="1600" kern="0" dirty="0">
                <a:solidFill>
                  <a:sysClr val="windowText" lastClr="000000"/>
                </a:solidFill>
                <a:effectLst/>
                <a:latin typeface="HelveticaNeueLT Pro 65 Md"/>
                <a:cs typeface="HelveticaNeueLT Pro 65 Md"/>
              </a:rPr>
              <a:t>y del 20% más </a:t>
            </a:r>
            <a:r>
              <a:rPr lang="es-ES" sz="1600" kern="0" dirty="0" smtClean="0">
                <a:solidFill>
                  <a:sysClr val="windowText" lastClr="000000"/>
                </a:solidFill>
                <a:effectLst/>
                <a:latin typeface="HelveticaNeueLT Pro 65 Md"/>
                <a:cs typeface="HelveticaNeueLT Pro 65 Md"/>
              </a:rPr>
              <a:t>pobre (como </a:t>
            </a:r>
            <a:r>
              <a:rPr lang="es-ES" sz="1600" kern="0" dirty="0">
                <a:solidFill>
                  <a:sysClr val="windowText" lastClr="000000"/>
                </a:solidFill>
                <a:effectLst/>
                <a:latin typeface="HelveticaNeueLT Pro 65 Md"/>
                <a:cs typeface="HelveticaNeueLT Pro 65 Md"/>
              </a:rPr>
              <a:t>porcentaje de la </a:t>
            </a:r>
            <a:r>
              <a:rPr lang="es-ES" sz="1600" kern="0" dirty="0" smtClean="0">
                <a:solidFill>
                  <a:sysClr val="windowText" lastClr="000000"/>
                </a:solidFill>
                <a:effectLst/>
                <a:latin typeface="HelveticaNeueLT Pro 65 Md"/>
                <a:cs typeface="HelveticaNeueLT Pro 65 Md"/>
              </a:rPr>
              <a:t>renta nacional</a:t>
            </a:r>
            <a:r>
              <a:rPr lang="es-ES" sz="1600" kern="0" dirty="0">
                <a:solidFill>
                  <a:sysClr val="windowText" lastClr="000000"/>
                </a:solidFill>
                <a:effectLst/>
                <a:latin typeface="HelveticaNeueLT Pro 65 Md"/>
                <a:cs typeface="HelveticaNeueLT Pro 65 Md"/>
              </a:rPr>
              <a:t>) desde 1979 hasta 2010</a:t>
            </a:r>
            <a:endParaRPr kumimoji="0" lang="en-US" sz="1600" b="0" i="0" u="none" strike="noStrike" kern="0" cap="none" spc="0" normalizeH="0" baseline="0" noProof="0" dirty="0">
              <a:ln>
                <a:noFill/>
              </a:ln>
              <a:solidFill>
                <a:sysClr val="windowText" lastClr="000000"/>
              </a:solidFill>
              <a:effectLst/>
              <a:uLnTx/>
              <a:uFillTx/>
              <a:latin typeface="HelveticaNeueLT Pro 65 Md"/>
              <a:cs typeface="HelveticaNeueLT Pro 65 Md"/>
            </a:endParaRPr>
          </a:p>
        </p:txBody>
      </p:sp>
    </p:spTree>
    <p:extLst>
      <p:ext uri="{BB962C8B-B14F-4D97-AF65-F5344CB8AC3E}">
        <p14:creationId xmlns:p14="http://schemas.microsoft.com/office/powerpoint/2010/main" val="79658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3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3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Por</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qué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recaudan</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gastan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los</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gobiernos</a:t>
            </a:r>
            <a:r>
              <a:rPr lang="en-US" sz="2400" dirty="0">
                <a:solidFill>
                  <a:schemeClr val="bg1"/>
                </a:solidFill>
                <a:latin typeface="Times New Roman" pitchFamily="18" charset="0"/>
                <a:cs typeface="Times New Roman" pitchFamily="18" charset="0"/>
              </a:rPr>
              <a:t>?</a:t>
            </a:r>
          </a:p>
        </p:txBody>
      </p:sp>
      <p:sp>
        <p:nvSpPr>
          <p:cNvPr id="2" name="Rectangle 1"/>
          <p:cNvSpPr/>
          <p:nvPr/>
        </p:nvSpPr>
        <p:spPr>
          <a:xfrm>
            <a:off x="381000" y="2362200"/>
            <a:ext cx="8305800" cy="4031873"/>
          </a:xfrm>
          <a:prstGeom prst="rect">
            <a:avLst/>
          </a:prstGeom>
        </p:spPr>
        <p:txBody>
          <a:bodyPr wrap="square">
            <a:spAutoFit/>
          </a:bodyPr>
          <a:lstStyle/>
          <a:p>
            <a:r>
              <a:rPr lang="en-US" sz="3200" dirty="0" smtClean="0">
                <a:latin typeface="Times New Roman" pitchFamily="18" charset="0"/>
                <a:cs typeface="Times New Roman" pitchFamily="18" charset="0"/>
              </a:rPr>
              <a:t>3. </a:t>
            </a:r>
            <a:r>
              <a:rPr lang="en-US" sz="3200" dirty="0" err="1">
                <a:latin typeface="Times New Roman" pitchFamily="18" charset="0"/>
                <a:cs typeface="Times New Roman" pitchFamily="18" charset="0"/>
              </a:rPr>
              <a:t>Financiar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funcionamiento</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Pagar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por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costes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diarios</a:t>
            </a:r>
            <a:r>
              <a:rPr lang="en-US" sz="3200" dirty="0" smtClean="0">
                <a:latin typeface="Times New Roman" pitchFamily="18" charset="0"/>
                <a:cs typeface="Times New Roman" pitchFamily="18" charset="0"/>
              </a:rPr>
              <a:t> del </a:t>
            </a:r>
          </a:p>
          <a:p>
            <a:r>
              <a:rPr lang="en-US" sz="3200" dirty="0" err="1" smtClean="0">
                <a:latin typeface="Times New Roman" pitchFamily="18" charset="0"/>
                <a:cs typeface="Times New Roman" pitchFamily="18" charset="0"/>
              </a:rPr>
              <a:t>funcionamiento</a:t>
            </a:r>
            <a:r>
              <a:rPr lang="en-US" sz="3200" dirty="0" smtClean="0">
                <a:latin typeface="Times New Roman" pitchFamily="18" charset="0"/>
                <a:cs typeface="Times New Roman" pitchFamily="18" charset="0"/>
              </a:rPr>
              <a:t> del Estado.</a:t>
            </a:r>
          </a:p>
          <a:p>
            <a:pPr algn="ctr"/>
            <a:endParaRPr lang="en-US" sz="3200" b="1" dirty="0">
              <a:latin typeface="Times New Roman" pitchFamily="18" charset="0"/>
              <a:cs typeface="Times New Roman" pitchFamily="18" charset="0"/>
            </a:endParaRPr>
          </a:p>
          <a:p>
            <a:pPr algn="ctr"/>
            <a:r>
              <a:rPr lang="en-US" sz="3200" b="1" dirty="0" smtClean="0">
                <a:latin typeface="Times New Roman" pitchFamily="18" charset="0"/>
                <a:cs typeface="Times New Roman" pitchFamily="18" charset="0"/>
              </a:rPr>
              <a:t>	</a:t>
            </a:r>
          </a:p>
          <a:p>
            <a:endParaRPr lang="en-US" sz="3200" b="1" dirty="0">
              <a:latin typeface="Times New Roman" pitchFamily="18" charset="0"/>
              <a:cs typeface="Times New Roman" pitchFamily="18" charset="0"/>
            </a:endParaRPr>
          </a:p>
          <a:p>
            <a:endParaRPr lang="en-US" sz="3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046671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smtClean="0">
                <a:solidFill>
                  <a:schemeClr val="bg1"/>
                </a:solidFill>
                <a:latin typeface="Times New Roman" pitchFamily="18" charset="0"/>
                <a:cs typeface="Times New Roman" pitchFamily="18" charset="0"/>
              </a:rPr>
              <a:t>gastos</a:t>
            </a:r>
            <a:endParaRPr lang="en-US" sz="2400" dirty="0" smtClean="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a:t>
            </a:r>
            <a:r>
              <a:rPr lang="en-US" sz="2400" dirty="0" smtClean="0">
                <a:solidFill>
                  <a:schemeClr val="bg1"/>
                </a:solidFill>
                <a:latin typeface="Times New Roman" pitchFamily="18" charset="0"/>
                <a:cs typeface="Times New Roman" pitchFamily="18" charset="0"/>
              </a:rPr>
              <a:t>Sistema </a:t>
            </a:r>
            <a:r>
              <a:rPr lang="en-US" sz="2400" dirty="0" err="1" smtClean="0">
                <a:solidFill>
                  <a:schemeClr val="bg1"/>
                </a:solidFill>
                <a:latin typeface="Times New Roman" pitchFamily="18" charset="0"/>
                <a:cs typeface="Times New Roman" pitchFamily="18" charset="0"/>
              </a:rPr>
              <a:t>tributario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incidencia</a:t>
            </a:r>
            <a:r>
              <a:rPr lang="en-US" sz="2400" dirty="0" smtClean="0">
                <a:solidFill>
                  <a:schemeClr val="bg1"/>
                </a:solidFill>
                <a:latin typeface="Times New Roman" pitchFamily="18" charset="0"/>
                <a:cs typeface="Times New Roman" pitchFamily="18" charset="0"/>
              </a:rPr>
              <a:t> fiscal y </a:t>
            </a:r>
            <a:r>
              <a:rPr lang="en-US" sz="2400" dirty="0" err="1" smtClean="0">
                <a:solidFill>
                  <a:schemeClr val="bg1"/>
                </a:solidFill>
                <a:latin typeface="Times New Roman" pitchFamily="18" charset="0"/>
                <a:cs typeface="Times New Roman" pitchFamily="18" charset="0"/>
              </a:rPr>
              <a:t>pérdidas</a:t>
            </a:r>
            <a:r>
              <a:rPr lang="en-US" sz="2400" dirty="0" smtClean="0">
                <a:solidFill>
                  <a:schemeClr val="bg1"/>
                </a:solidFill>
                <a:latin typeface="Times New Roman" pitchFamily="18" charset="0"/>
                <a:cs typeface="Times New Roman" pitchFamily="18" charset="0"/>
              </a:rPr>
              <a:t> de </a:t>
            </a:r>
            <a:r>
              <a:rPr lang="en-US" sz="2400" dirty="0" err="1" smtClean="0">
                <a:solidFill>
                  <a:schemeClr val="bg1"/>
                </a:solidFill>
                <a:latin typeface="Times New Roman" pitchFamily="18" charset="0"/>
                <a:cs typeface="Times New Roman" pitchFamily="18" charset="0"/>
              </a:rPr>
              <a:t>eficiencia</a:t>
            </a:r>
            <a:endParaRPr lang="en-US" sz="2400" dirty="0">
              <a:solidFill>
                <a:schemeClr val="bg1"/>
              </a:solidFill>
              <a:latin typeface="Times New Roman" pitchFamily="18" charset="0"/>
              <a:cs typeface="Times New Roman" pitchFamily="18" charset="0"/>
            </a:endParaRPr>
          </a:p>
        </p:txBody>
      </p:sp>
      <p:sp>
        <p:nvSpPr>
          <p:cNvPr id="2" name="Rectangle 1"/>
          <p:cNvSpPr/>
          <p:nvPr/>
        </p:nvSpPr>
        <p:spPr>
          <a:xfrm>
            <a:off x="533400" y="1752600"/>
            <a:ext cx="8610600" cy="3046988"/>
          </a:xfrm>
          <a:prstGeom prst="rect">
            <a:avLst/>
          </a:prstGeom>
        </p:spPr>
        <p:txBody>
          <a:bodyPr wrap="square">
            <a:spAutoFit/>
          </a:bodyPr>
          <a:lstStyle/>
          <a:p>
            <a:r>
              <a:rPr lang="en-US" sz="3200" dirty="0" smtClean="0">
                <a:latin typeface="Times New Roman" pitchFamily="18" charset="0"/>
                <a:cs typeface="Times New Roman" pitchFamily="18" charset="0"/>
              </a:rPr>
              <a:t>4. </a:t>
            </a:r>
            <a:r>
              <a:rPr lang="en-US" sz="3200" dirty="0" err="1">
                <a:latin typeface="Times New Roman" pitchFamily="18" charset="0"/>
                <a:cs typeface="Times New Roman" pitchFamily="18" charset="0"/>
              </a:rPr>
              <a:t>Corregir</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los</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fallos</a:t>
            </a:r>
            <a:r>
              <a:rPr lang="en-US" sz="3200" dirty="0">
                <a:latin typeface="Times New Roman" pitchFamily="18" charset="0"/>
                <a:cs typeface="Times New Roman" pitchFamily="18" charset="0"/>
              </a:rPr>
              <a:t> del </a:t>
            </a:r>
            <a:r>
              <a:rPr lang="en-US" sz="3200" dirty="0" err="1">
                <a:latin typeface="Times New Roman" pitchFamily="18" charset="0"/>
                <a:cs typeface="Times New Roman" pitchFamily="18" charset="0"/>
              </a:rPr>
              <a:t>mercado</a:t>
            </a:r>
            <a:r>
              <a:rPr lang="en-US" sz="3200" dirty="0">
                <a:latin typeface="Times New Roman" pitchFamily="18" charset="0"/>
                <a:cs typeface="Times New Roman" pitchFamily="18" charset="0"/>
              </a:rPr>
              <a:t> y las </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externalidades</a:t>
            </a:r>
            <a:endParaRPr lang="en-US" sz="3200"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p>
          <a:p>
            <a:r>
              <a:rPr lang="en-US" sz="3200" dirty="0" err="1" smtClean="0">
                <a:latin typeface="Times New Roman" pitchFamily="18" charset="0"/>
                <a:cs typeface="Times New Roman" pitchFamily="18" charset="0"/>
              </a:rPr>
              <a:t>Normalmente</a:t>
            </a:r>
            <a:r>
              <a:rPr lang="en-US" sz="3200" dirty="0" smtClean="0">
                <a:latin typeface="Times New Roman" pitchFamily="18" charset="0"/>
                <a:cs typeface="Times New Roman" pitchFamily="18" charset="0"/>
              </a:rPr>
              <a:t> no se </a:t>
            </a:r>
            <a:r>
              <a:rPr lang="en-US" sz="3200" dirty="0" err="1" smtClean="0">
                <a:latin typeface="Times New Roman" pitchFamily="18" charset="0"/>
                <a:cs typeface="Times New Roman" pitchFamily="18" charset="0"/>
              </a:rPr>
              <a:t>crean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impuestos</a:t>
            </a:r>
            <a:r>
              <a:rPr lang="en-US" sz="3200" dirty="0" smtClean="0">
                <a:latin typeface="Times New Roman" pitchFamily="18" charset="0"/>
                <a:cs typeface="Times New Roman" pitchFamily="18" charset="0"/>
              </a:rPr>
              <a:t> para </a:t>
            </a:r>
            <a:r>
              <a:rPr lang="en-US" sz="3200" dirty="0" err="1" smtClean="0">
                <a:latin typeface="Times New Roman" pitchFamily="18" charset="0"/>
                <a:cs typeface="Times New Roman" pitchFamily="18" charset="0"/>
              </a:rPr>
              <a:t>hacer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frente</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fallos</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mercado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concretos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como</a:t>
            </a:r>
            <a:r>
              <a:rPr lang="en-US" sz="3200" dirty="0" smtClean="0">
                <a:latin typeface="Times New Roman" pitchFamily="18" charset="0"/>
                <a:cs typeface="Times New Roman" pitchFamily="18" charset="0"/>
              </a:rPr>
              <a:t> se </a:t>
            </a:r>
            <a:r>
              <a:rPr lang="en-US" sz="3200" dirty="0" err="1" smtClean="0">
                <a:latin typeface="Times New Roman" pitchFamily="18" charset="0"/>
                <a:cs typeface="Times New Roman" pitchFamily="18" charset="0"/>
              </a:rPr>
              <a:t>discuti</a:t>
            </a:r>
            <a:r>
              <a:rPr lang="es-ES" sz="3200" dirty="0" err="1" smtClean="0">
                <a:latin typeface="Times New Roman" pitchFamily="18" charset="0"/>
                <a:cs typeface="Times New Roman" pitchFamily="18" charset="0"/>
              </a:rPr>
              <a:t>ó</a:t>
            </a:r>
            <a:r>
              <a:rPr lang="es-ES" sz="3200" dirty="0" smtClean="0">
                <a:latin typeface="Times New Roman" pitchFamily="18" charset="0"/>
                <a:cs typeface="Times New Roman" pitchFamily="18" charset="0"/>
              </a:rPr>
              <a:t> en el Capítulo 9.</a:t>
            </a:r>
            <a:endParaRPr lang="en-US" sz="32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43726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830997"/>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a:p>
            <a:r>
              <a:rPr lang="en-US" sz="2400" dirty="0">
                <a:solidFill>
                  <a:schemeClr val="bg1"/>
                </a:solidFill>
                <a:latin typeface="Times New Roman" pitchFamily="18" charset="0"/>
                <a:cs typeface="Times New Roman" pitchFamily="18" charset="0"/>
              </a:rPr>
              <a:t>	Sistema </a:t>
            </a:r>
            <a:r>
              <a:rPr lang="en-US" sz="2400" dirty="0" err="1">
                <a:solidFill>
                  <a:schemeClr val="bg1"/>
                </a:solidFill>
                <a:latin typeface="Times New Roman" pitchFamily="18" charset="0"/>
                <a:cs typeface="Times New Roman" pitchFamily="18" charset="0"/>
              </a:rPr>
              <a:t>tributario</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incidencia</a:t>
            </a:r>
            <a:r>
              <a:rPr lang="en-US" sz="2400" dirty="0">
                <a:solidFill>
                  <a:schemeClr val="bg1"/>
                </a:solidFill>
                <a:latin typeface="Times New Roman" pitchFamily="18" charset="0"/>
                <a:cs typeface="Times New Roman" pitchFamily="18" charset="0"/>
              </a:rPr>
              <a:t> fiscal y </a:t>
            </a:r>
            <a:r>
              <a:rPr lang="en-US" sz="2400" dirty="0" err="1">
                <a:solidFill>
                  <a:schemeClr val="bg1"/>
                </a:solidFill>
                <a:latin typeface="Times New Roman" pitchFamily="18" charset="0"/>
                <a:cs typeface="Times New Roman" pitchFamily="18" charset="0"/>
              </a:rPr>
              <a:t>pérdidas</a:t>
            </a:r>
            <a:r>
              <a:rPr lang="en-US" sz="2400" dirty="0">
                <a:solidFill>
                  <a:schemeClr val="bg1"/>
                </a:solidFill>
                <a:latin typeface="Times New Roman" pitchFamily="18" charset="0"/>
                <a:cs typeface="Times New Roman" pitchFamily="18" charset="0"/>
              </a:rPr>
              <a:t> de </a:t>
            </a:r>
            <a:r>
              <a:rPr lang="en-US" sz="2400" dirty="0" err="1">
                <a:solidFill>
                  <a:schemeClr val="bg1"/>
                </a:solidFill>
                <a:latin typeface="Times New Roman" pitchFamily="18" charset="0"/>
                <a:cs typeface="Times New Roman" pitchFamily="18" charset="0"/>
              </a:rPr>
              <a:t>eficiencia</a:t>
            </a:r>
            <a:endParaRPr lang="en-US" sz="2400" dirty="0">
              <a:solidFill>
                <a:schemeClr val="bg1"/>
              </a:solidFill>
              <a:latin typeface="Times New Roman" pitchFamily="18" charset="0"/>
              <a:cs typeface="Times New Roman" pitchFamily="18" charset="0"/>
            </a:endParaRPr>
          </a:p>
        </p:txBody>
      </p:sp>
      <p:sp>
        <p:nvSpPr>
          <p:cNvPr id="2" name="Rectangle 1"/>
          <p:cNvSpPr/>
          <p:nvPr/>
        </p:nvSpPr>
        <p:spPr>
          <a:xfrm>
            <a:off x="381000" y="1752600"/>
            <a:ext cx="8305800" cy="3046988"/>
          </a:xfrm>
          <a:prstGeom prst="rect">
            <a:avLst/>
          </a:prstGeom>
        </p:spPr>
        <p:txBody>
          <a:bodyPr wrap="square">
            <a:spAutoFit/>
          </a:bodyPr>
          <a:lstStyle/>
          <a:p>
            <a:r>
              <a:rPr lang="en-US" sz="3200" b="1" dirty="0" smtClean="0">
                <a:latin typeface="Times New Roman" pitchFamily="18" charset="0"/>
                <a:cs typeface="Times New Roman" pitchFamily="18" charset="0"/>
              </a:rPr>
              <a:t>	</a:t>
            </a:r>
          </a:p>
          <a:p>
            <a:r>
              <a:rPr lang="en-US" sz="3200" b="1" dirty="0" err="1" smtClean="0">
                <a:latin typeface="Times New Roman" pitchFamily="18" charset="0"/>
                <a:cs typeface="Times New Roman" pitchFamily="18" charset="0"/>
              </a:rPr>
              <a:t>Incidencia</a:t>
            </a:r>
            <a:r>
              <a:rPr lang="en-US" sz="3200" b="1" dirty="0" smtClean="0">
                <a:latin typeface="Times New Roman" pitchFamily="18" charset="0"/>
                <a:cs typeface="Times New Roman" pitchFamily="18" charset="0"/>
              </a:rPr>
              <a:t> de un </a:t>
            </a:r>
            <a:r>
              <a:rPr lang="en-US" sz="3200" b="1" dirty="0" err="1" smtClean="0">
                <a:latin typeface="Times New Roman" pitchFamily="18" charset="0"/>
                <a:cs typeface="Times New Roman" pitchFamily="18" charset="0"/>
              </a:rPr>
              <a:t>impuesto</a:t>
            </a:r>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Hace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referencua</a:t>
            </a:r>
            <a:r>
              <a:rPr lang="en-US" sz="3200" dirty="0" smtClean="0">
                <a:latin typeface="Times New Roman" pitchFamily="18" charset="0"/>
                <a:cs typeface="Times New Roman" pitchFamily="18" charset="0"/>
              </a:rPr>
              <a:t> a </a:t>
            </a:r>
            <a:r>
              <a:rPr lang="en-US" sz="3200" dirty="0" err="1" smtClean="0">
                <a:latin typeface="Times New Roman" pitchFamily="18" charset="0"/>
                <a:cs typeface="Times New Roman" pitchFamily="18" charset="0"/>
              </a:rPr>
              <a:t>quién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soporta</a:t>
            </a:r>
            <a:r>
              <a:rPr lang="en-US" sz="3200" smtClean="0">
                <a:latin typeface="Times New Roman" pitchFamily="18" charset="0"/>
                <a:cs typeface="Times New Roman" pitchFamily="18" charset="0"/>
              </a:rPr>
              <a:t> realmente</a:t>
            </a:r>
            <a:r>
              <a:rPr lang="en-US" sz="3200" dirty="0" smtClean="0">
                <a:latin typeface="Times New Roman" pitchFamily="18" charset="0"/>
                <a:cs typeface="Times New Roman" pitchFamily="18" charset="0"/>
              </a:rPr>
              <a:t> 	la </a:t>
            </a:r>
            <a:r>
              <a:rPr lang="en-US" sz="3200" dirty="0" err="1" smtClean="0">
                <a:latin typeface="Times New Roman" pitchFamily="18" charset="0"/>
                <a:cs typeface="Times New Roman" pitchFamily="18" charset="0"/>
              </a:rPr>
              <a:t>carga</a:t>
            </a:r>
            <a:r>
              <a:rPr lang="en-US" sz="3200" dirty="0" smtClean="0">
                <a:latin typeface="Times New Roman" pitchFamily="18" charset="0"/>
                <a:cs typeface="Times New Roman" pitchFamily="18" charset="0"/>
              </a:rPr>
              <a:t> del </a:t>
            </a:r>
            <a:r>
              <a:rPr lang="en-US" sz="3200" dirty="0" err="1" smtClean="0">
                <a:latin typeface="Times New Roman" pitchFamily="18" charset="0"/>
                <a:cs typeface="Times New Roman" pitchFamily="18" charset="0"/>
              </a:rPr>
              <a:t>impuesto</a:t>
            </a:r>
            <a:r>
              <a:rPr lang="en-US" sz="3200"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endParaRPr lang="en-US" sz="3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44319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438400"/>
            <a:ext cx="7924800" cy="2590800"/>
          </a:xfrm>
        </p:spPr>
        <p:txBody>
          <a:bodyPr>
            <a:normAutofit fontScale="90000"/>
          </a:bodyPr>
          <a:lstStyle/>
          <a:p>
            <a:pPr marL="742950" indent="-742950" algn="l">
              <a:buFont typeface="+mj-lt"/>
              <a:buAutoNum type="arabicPeriod"/>
            </a:pPr>
            <a:r>
              <a:rPr lang="en-US" sz="3200" dirty="0" smtClean="0">
                <a:solidFill>
                  <a:srgbClr val="000000"/>
                </a:solidFill>
                <a:effectLst/>
                <a:latin typeface="Times New Roman" pitchFamily="18" charset="0"/>
                <a:cs typeface="Times New Roman" pitchFamily="18" charset="0"/>
              </a:rPr>
              <a:t>Las </a:t>
            </a:r>
            <a:r>
              <a:rPr lang="en-US" sz="3200" dirty="0" err="1" smtClean="0">
                <a:solidFill>
                  <a:srgbClr val="000000"/>
                </a:solidFill>
                <a:effectLst/>
                <a:latin typeface="Times New Roman" pitchFamily="18" charset="0"/>
                <a:cs typeface="Times New Roman" pitchFamily="18" charset="0"/>
              </a:rPr>
              <a:t>distintas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administraciones</a:t>
            </a:r>
            <a:r>
              <a:rPr lang="en-US" sz="3200" dirty="0" smtClean="0">
                <a:solidFill>
                  <a:srgbClr val="000000"/>
                </a:solidFill>
                <a:effectLst/>
                <a:latin typeface="Times New Roman" pitchFamily="18" charset="0"/>
                <a:cs typeface="Times New Roman" pitchFamily="18" charset="0"/>
              </a:rPr>
              <a:t> de un </a:t>
            </a:r>
            <a:r>
              <a:rPr lang="en-US" sz="3200" dirty="0" err="1" smtClean="0">
                <a:solidFill>
                  <a:srgbClr val="000000"/>
                </a:solidFill>
                <a:effectLst/>
                <a:latin typeface="Times New Roman" pitchFamily="18" charset="0"/>
                <a:cs typeface="Times New Roman" pitchFamily="18" charset="0"/>
              </a:rPr>
              <a:t>país</a:t>
            </a:r>
            <a:r>
              <a:rPr lang="en-US" sz="3200" dirty="0" smtClean="0">
                <a:solidFill>
                  <a:srgbClr val="000000"/>
                </a:solidFill>
                <a:effectLst/>
                <a:latin typeface="Times New Roman" pitchFamily="18" charset="0"/>
                <a:cs typeface="Times New Roman" pitchFamily="18" charset="0"/>
              </a:rPr>
              <a:t> (central, regional y local) </a:t>
            </a:r>
            <a:r>
              <a:rPr lang="en-US" sz="3200" dirty="0" err="1" smtClean="0">
                <a:solidFill>
                  <a:srgbClr val="000000"/>
                </a:solidFill>
                <a:effectLst/>
                <a:latin typeface="Times New Roman" pitchFamily="18" charset="0"/>
                <a:cs typeface="Times New Roman" pitchFamily="18" charset="0"/>
              </a:rPr>
              <a:t>cobran</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impuestos</a:t>
            </a:r>
            <a:r>
              <a:rPr lang="en-US" sz="3200" dirty="0" smtClean="0">
                <a:solidFill>
                  <a:srgbClr val="000000"/>
                </a:solidFill>
                <a:effectLst/>
                <a:latin typeface="Times New Roman" pitchFamily="18" charset="0"/>
                <a:cs typeface="Times New Roman" pitchFamily="18" charset="0"/>
              </a:rPr>
              <a:t> a </a:t>
            </a:r>
            <a:r>
              <a:rPr lang="en-US" sz="3200" dirty="0" err="1" smtClean="0">
                <a:solidFill>
                  <a:srgbClr val="000000"/>
                </a:solidFill>
                <a:effectLst/>
                <a:latin typeface="Times New Roman" pitchFamily="18" charset="0"/>
                <a:cs typeface="Times New Roman" pitchFamily="18" charset="0"/>
              </a:rPr>
              <a:t>los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ciudadanos</a:t>
            </a:r>
            <a:r>
              <a:rPr lang="en-US" sz="3200" dirty="0" smtClean="0">
                <a:solidFill>
                  <a:srgbClr val="000000"/>
                </a:solidFill>
                <a:effectLst/>
                <a:latin typeface="Times New Roman" pitchFamily="18" charset="0"/>
                <a:cs typeface="Times New Roman" pitchFamily="18" charset="0"/>
              </a:rPr>
              <a:t> y a las </a:t>
            </a:r>
            <a:r>
              <a:rPr lang="en-US" sz="3200" dirty="0" err="1" smtClean="0">
                <a:solidFill>
                  <a:srgbClr val="000000"/>
                </a:solidFill>
                <a:effectLst/>
                <a:latin typeface="Times New Roman" pitchFamily="18" charset="0"/>
                <a:cs typeface="Times New Roman" pitchFamily="18" charset="0"/>
              </a:rPr>
              <a:t>empresas</a:t>
            </a:r>
            <a:r>
              <a:rPr lang="en-US" sz="3200" dirty="0" smtClean="0">
                <a:solidFill>
                  <a:srgbClr val="000000"/>
                </a:solidFill>
                <a:effectLst/>
                <a:latin typeface="Times New Roman" pitchFamily="18" charset="0"/>
                <a:cs typeface="Times New Roman" pitchFamily="18" charset="0"/>
              </a:rPr>
              <a:t> para </a:t>
            </a:r>
            <a:r>
              <a:rPr lang="en-US" sz="3200" dirty="0" err="1" smtClean="0">
                <a:solidFill>
                  <a:srgbClr val="000000"/>
                </a:solidFill>
                <a:effectLst/>
                <a:latin typeface="Times New Roman" pitchFamily="18" charset="0"/>
                <a:cs typeface="Times New Roman" pitchFamily="18" charset="0"/>
              </a:rPr>
              <a:t>corregir</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los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fallos</a:t>
            </a:r>
            <a:r>
              <a:rPr lang="en-US" sz="3200" dirty="0" smtClean="0">
                <a:solidFill>
                  <a:srgbClr val="000000"/>
                </a:solidFill>
                <a:effectLst/>
                <a:latin typeface="Times New Roman" pitchFamily="18" charset="0"/>
                <a:cs typeface="Times New Roman" pitchFamily="18" charset="0"/>
              </a:rPr>
              <a:t> del </a:t>
            </a:r>
            <a:r>
              <a:rPr lang="en-US" sz="3200" dirty="0" err="1" smtClean="0">
                <a:solidFill>
                  <a:srgbClr val="000000"/>
                </a:solidFill>
                <a:effectLst/>
                <a:latin typeface="Times New Roman" pitchFamily="18" charset="0"/>
                <a:cs typeface="Times New Roman" pitchFamily="18" charset="0"/>
              </a:rPr>
              <a:t>mercado</a:t>
            </a:r>
            <a:r>
              <a:rPr lang="en-US" sz="3200" dirty="0" smtClean="0">
                <a:solidFill>
                  <a:srgbClr val="000000"/>
                </a:solidFill>
                <a:effectLst/>
                <a:latin typeface="Times New Roman" pitchFamily="18" charset="0"/>
                <a:cs typeface="Times New Roman" pitchFamily="18" charset="0"/>
              </a:rPr>
              <a:t> y las </a:t>
            </a:r>
            <a:r>
              <a:rPr lang="en-US" sz="3200" dirty="0" err="1" smtClean="0">
                <a:solidFill>
                  <a:srgbClr val="000000"/>
                </a:solidFill>
                <a:effectLst/>
                <a:latin typeface="Times New Roman" pitchFamily="18" charset="0"/>
                <a:cs typeface="Times New Roman" pitchFamily="18" charset="0"/>
              </a:rPr>
              <a:t>externalidades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redistribuir</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recursos</a:t>
            </a:r>
            <a:r>
              <a:rPr lang="en-US" sz="3200" dirty="0" smtClean="0">
                <a:solidFill>
                  <a:srgbClr val="000000"/>
                </a:solidFill>
                <a:effectLst/>
                <a:latin typeface="Times New Roman" pitchFamily="18" charset="0"/>
                <a:cs typeface="Times New Roman" pitchFamily="18" charset="0"/>
              </a:rPr>
              <a:t> y </a:t>
            </a:r>
            <a:r>
              <a:rPr lang="en-US" sz="3200" dirty="0" err="1" smtClean="0">
                <a:solidFill>
                  <a:srgbClr val="000000"/>
                </a:solidFill>
                <a:effectLst/>
                <a:latin typeface="Times New Roman" pitchFamily="18" charset="0"/>
                <a:cs typeface="Times New Roman" pitchFamily="18" charset="0"/>
              </a:rPr>
              <a:t>financiar</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sus</a:t>
            </a:r>
            <a:r>
              <a:rPr lang="en-US" sz="3200" dirty="0" smtClean="0">
                <a:solidFill>
                  <a:srgbClr val="000000"/>
                </a:solidFill>
                <a:effectLst/>
                <a:latin typeface="Times New Roman" pitchFamily="18" charset="0"/>
                <a:cs typeface="Times New Roman" pitchFamily="18" charset="0"/>
              </a:rPr>
              <a:t> </a:t>
            </a:r>
            <a:r>
              <a:rPr lang="en-US" sz="3200" dirty="0" err="1" smtClean="0">
                <a:solidFill>
                  <a:srgbClr val="000000"/>
                </a:solidFill>
                <a:effectLst/>
                <a:latin typeface="Times New Roman" pitchFamily="18" charset="0"/>
                <a:cs typeface="Times New Roman" pitchFamily="18" charset="0"/>
              </a:rPr>
              <a:t>actividades</a:t>
            </a:r>
            <a:r>
              <a:rPr lang="en-US" sz="3200" dirty="0" smtClean="0">
                <a:solidFill>
                  <a:srgbClr val="000000"/>
                </a:solidFill>
                <a:effectLst/>
                <a:latin typeface="Times New Roman" pitchFamily="18" charset="0"/>
                <a:cs typeface="Times New Roman" pitchFamily="18" charset="0"/>
              </a:rPr>
              <a:t>.</a:t>
            </a:r>
            <a:endParaRPr lang="en-US" sz="3200" dirty="0">
              <a:solidFill>
                <a:srgbClr val="000000"/>
              </a:solidFill>
              <a:effectLst/>
              <a:latin typeface="Times New Roman" pitchFamily="18" charset="0"/>
              <a:cs typeface="Times New Roman" pitchFamily="18" charset="0"/>
            </a:endParaRPr>
          </a:p>
        </p:txBody>
      </p:sp>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 </a:t>
            </a:r>
            <a:r>
              <a:rPr lang="en-US" sz="2400" dirty="0">
                <a:solidFill>
                  <a:schemeClr val="bg1"/>
                </a:solidFill>
                <a:latin typeface="Times New Roman" pitchFamily="18" charset="0"/>
                <a:cs typeface="Times New Roman" pitchFamily="18" charset="0"/>
              </a:rPr>
              <a:t>El Estado </a:t>
            </a:r>
            <a:r>
              <a:rPr lang="en-US" sz="2400" dirty="0" err="1">
                <a:solidFill>
                  <a:schemeClr val="bg1"/>
                </a:solidFill>
                <a:latin typeface="Times New Roman" pitchFamily="18" charset="0"/>
                <a:cs typeface="Times New Roman" pitchFamily="18" charset="0"/>
              </a:rPr>
              <a:t>en</a:t>
            </a:r>
            <a:r>
              <a:rPr lang="en-US" sz="2400" dirty="0">
                <a:solidFill>
                  <a:schemeClr val="bg1"/>
                </a:solidFill>
                <a:latin typeface="Times New Roman" pitchFamily="18" charset="0"/>
                <a:cs typeface="Times New Roman" pitchFamily="18" charset="0"/>
              </a:rPr>
              <a:t> la </a:t>
            </a:r>
            <a:r>
              <a:rPr lang="en-US" sz="2400" dirty="0" err="1">
                <a:solidFill>
                  <a:schemeClr val="bg1"/>
                </a:solidFill>
                <a:latin typeface="Times New Roman" pitchFamily="18" charset="0"/>
                <a:cs typeface="Times New Roman" pitchFamily="18" charset="0"/>
              </a:rPr>
              <a:t>economía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regulaciones</a:t>
            </a:r>
            <a:endParaRPr lang="en-US" sz="2400" dirty="0">
              <a:solidFill>
                <a:schemeClr val="bg1"/>
              </a:solidFill>
              <a:latin typeface="Times New Roman" pitchFamily="18" charset="0"/>
              <a:cs typeface="Times New Roman" pitchFamily="18" charset="0"/>
            </a:endParaRPr>
          </a:p>
        </p:txBody>
      </p:sp>
      <p:sp>
        <p:nvSpPr>
          <p:cNvPr id="3" name="Rectangle 2"/>
          <p:cNvSpPr/>
          <p:nvPr/>
        </p:nvSpPr>
        <p:spPr>
          <a:xfrm>
            <a:off x="609600" y="1524000"/>
            <a:ext cx="2057400" cy="1077218"/>
          </a:xfrm>
          <a:prstGeom prst="rect">
            <a:avLst/>
          </a:prstGeom>
        </p:spPr>
        <p:txBody>
          <a:bodyPr wrap="square">
            <a:spAutoFit/>
          </a:bodyPr>
          <a:lstStyle/>
          <a:p>
            <a:r>
              <a:rPr lang="en-US" sz="3200" dirty="0" smtClean="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Ideas clave</a:t>
            </a:r>
            <a:r>
              <a:rPr lang="en-US" sz="3200" dirty="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
            </a:r>
            <a:br>
              <a:rPr lang="en-US" sz="3200" dirty="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br>
            <a:endParaRPr lang="en-US" sz="3200" dirty="0">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924308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 </a:t>
            </a:r>
            <a:r>
              <a:rPr lang="en-US" sz="2400" dirty="0">
                <a:solidFill>
                  <a:schemeClr val="bg1"/>
                </a:solidFill>
                <a:latin typeface="Times New Roman" pitchFamily="18" charset="0"/>
                <a:cs typeface="Times New Roman" pitchFamily="18" charset="0"/>
              </a:rPr>
              <a:t>El Estado </a:t>
            </a:r>
            <a:r>
              <a:rPr lang="en-US" sz="2400" dirty="0" err="1">
                <a:solidFill>
                  <a:schemeClr val="bg1"/>
                </a:solidFill>
                <a:latin typeface="Times New Roman" pitchFamily="18" charset="0"/>
                <a:cs typeface="Times New Roman" pitchFamily="18" charset="0"/>
              </a:rPr>
              <a:t>en</a:t>
            </a:r>
            <a:r>
              <a:rPr lang="en-US" sz="2400" dirty="0">
                <a:solidFill>
                  <a:schemeClr val="bg1"/>
                </a:solidFill>
                <a:latin typeface="Times New Roman" pitchFamily="18" charset="0"/>
                <a:cs typeface="Times New Roman" pitchFamily="18" charset="0"/>
              </a:rPr>
              <a:t> la </a:t>
            </a:r>
            <a:r>
              <a:rPr lang="en-US" sz="2400" dirty="0" err="1">
                <a:solidFill>
                  <a:schemeClr val="bg1"/>
                </a:solidFill>
                <a:latin typeface="Times New Roman" pitchFamily="18" charset="0"/>
                <a:cs typeface="Times New Roman" pitchFamily="18" charset="0"/>
              </a:rPr>
              <a:t>economía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regulaciones</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533400" y="2286000"/>
            <a:ext cx="8153400" cy="4031873"/>
          </a:xfrm>
          <a:prstGeom prst="rect">
            <a:avLst/>
          </a:prstGeom>
          <a:noFill/>
        </p:spPr>
        <p:txBody>
          <a:bodyPr wrap="square" rtlCol="0">
            <a:spAutoFit/>
          </a:bodyPr>
          <a:lstStyle/>
          <a:p>
            <a:pPr marL="514350" indent="-514350">
              <a:buFont typeface="+mj-lt"/>
              <a:buAutoNum type="arabicPeriod" startAt="2"/>
            </a:pPr>
            <a:r>
              <a:rPr lang="en-US" sz="3200" dirty="0" smtClean="0">
                <a:latin typeface="Times New Roman" pitchFamily="18" charset="0"/>
                <a:cs typeface="Times New Roman" pitchFamily="18" charset="0"/>
              </a:rPr>
              <a:t>La </a:t>
            </a:r>
            <a:r>
              <a:rPr lang="en-US" sz="3200" dirty="0" err="1" smtClean="0">
                <a:latin typeface="Times New Roman" pitchFamily="18" charset="0"/>
                <a:cs typeface="Times New Roman" pitchFamily="18" charset="0"/>
              </a:rPr>
              <a:t>regulación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directa</a:t>
            </a:r>
            <a:r>
              <a:rPr lang="en-US" sz="3200" dirty="0" smtClean="0">
                <a:latin typeface="Times New Roman" pitchFamily="18" charset="0"/>
                <a:cs typeface="Times New Roman" pitchFamily="18" charset="0"/>
              </a:rPr>
              <a:t> y el control de </a:t>
            </a:r>
            <a:r>
              <a:rPr lang="en-US" sz="3200" dirty="0" err="1" smtClean="0">
                <a:latin typeface="Times New Roman" pitchFamily="18" charset="0"/>
                <a:cs typeface="Times New Roman" pitchFamily="18" charset="0"/>
              </a:rPr>
              <a:t>precios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permiten</a:t>
            </a:r>
            <a:r>
              <a:rPr lang="en-US" sz="3200" dirty="0" smtClean="0">
                <a:latin typeface="Times New Roman" pitchFamily="18" charset="0"/>
                <a:cs typeface="Times New Roman" pitchFamily="18" charset="0"/>
              </a:rPr>
              <a:t> a las </a:t>
            </a:r>
            <a:r>
              <a:rPr lang="en-US" sz="3200" dirty="0" err="1" smtClean="0">
                <a:latin typeface="Times New Roman" pitchFamily="18" charset="0"/>
                <a:cs typeface="Times New Roman" pitchFamily="18" charset="0"/>
              </a:rPr>
              <a:t>administraciones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intervenir</a:t>
            </a:r>
            <a:r>
              <a:rPr lang="en-US" sz="3200" dirty="0" smtClean="0">
                <a:latin typeface="Times New Roman" pitchFamily="18" charset="0"/>
                <a:cs typeface="Times New Roman" pitchFamily="18" charset="0"/>
              </a:rPr>
              <a:t> para </a:t>
            </a:r>
            <a:r>
              <a:rPr lang="en-US" sz="3200" dirty="0" err="1" smtClean="0">
                <a:latin typeface="Times New Roman" pitchFamily="18" charset="0"/>
                <a:cs typeface="Times New Roman" pitchFamily="18" charset="0"/>
              </a:rPr>
              <a:t>influir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resultados</a:t>
            </a:r>
            <a:r>
              <a:rPr lang="en-US" sz="3200" dirty="0" smtClean="0">
                <a:latin typeface="Times New Roman" pitchFamily="18" charset="0"/>
                <a:cs typeface="Times New Roman" pitchFamily="18" charset="0"/>
              </a:rPr>
              <a:t> del </a:t>
            </a:r>
            <a:r>
              <a:rPr lang="en-US" sz="3200" dirty="0" err="1" smtClean="0">
                <a:latin typeface="Times New Roman" pitchFamily="18" charset="0"/>
                <a:cs typeface="Times New Roman" pitchFamily="18" charset="0"/>
              </a:rPr>
              <a:t>mercado</a:t>
            </a:r>
            <a:r>
              <a:rPr lang="en-US" sz="3200" dirty="0" smtClean="0">
                <a:latin typeface="Times New Roman" pitchFamily="18" charset="0"/>
                <a:cs typeface="Times New Roman" pitchFamily="18" charset="0"/>
              </a:rPr>
              <a:t>.</a:t>
            </a:r>
          </a:p>
          <a:p>
            <a:pPr marL="514350" indent="-514350">
              <a:buFont typeface="+mj-lt"/>
              <a:buAutoNum type="arabicPeriod" startAt="2"/>
            </a:pPr>
            <a:endParaRPr lang="en-US" sz="3200" dirty="0" smtClean="0">
              <a:latin typeface="Times New Roman" pitchFamily="18" charset="0"/>
              <a:cs typeface="Times New Roman" pitchFamily="18" charset="0"/>
            </a:endParaRPr>
          </a:p>
          <a:p>
            <a:pPr marL="514350" indent="-514350">
              <a:buFont typeface="+mj-lt"/>
              <a:buAutoNum type="arabicPeriod" startAt="2"/>
            </a:pPr>
            <a:r>
              <a:rPr lang="es-ES" sz="3200" dirty="0" smtClean="0">
                <a:latin typeface="Times New Roman" pitchFamily="18" charset="0"/>
                <a:cs typeface="Times New Roman" pitchFamily="18" charset="0"/>
              </a:rPr>
              <a:t>Aunque la intervención del Estado da lugar a veces a ineficiencias, a menudo mejora el bienestar social.</a:t>
            </a:r>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p:txBody>
      </p:sp>
      <p:sp>
        <p:nvSpPr>
          <p:cNvPr id="5" name="Rectangle 4"/>
          <p:cNvSpPr/>
          <p:nvPr/>
        </p:nvSpPr>
        <p:spPr>
          <a:xfrm>
            <a:off x="609600" y="1524000"/>
            <a:ext cx="2057400" cy="584776"/>
          </a:xfrm>
          <a:prstGeom prst="rect">
            <a:avLst/>
          </a:prstGeom>
        </p:spPr>
        <p:txBody>
          <a:bodyPr wrap="square">
            <a:spAutoFit/>
          </a:bodyPr>
          <a:lstStyle/>
          <a:p>
            <a:r>
              <a:rPr lang="en-US" sz="3200" dirty="0" smtClean="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Ideas clave</a:t>
            </a:r>
            <a:endParaRPr lang="en-US" sz="3200" dirty="0">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1782067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 </a:t>
            </a:r>
            <a:r>
              <a:rPr lang="en-US" sz="2400" dirty="0">
                <a:solidFill>
                  <a:schemeClr val="bg1"/>
                </a:solidFill>
                <a:latin typeface="Times New Roman" pitchFamily="18" charset="0"/>
                <a:cs typeface="Times New Roman" pitchFamily="18" charset="0"/>
              </a:rPr>
              <a:t>El Estado </a:t>
            </a:r>
            <a:r>
              <a:rPr lang="en-US" sz="2400" dirty="0" err="1">
                <a:solidFill>
                  <a:schemeClr val="bg1"/>
                </a:solidFill>
                <a:latin typeface="Times New Roman" pitchFamily="18" charset="0"/>
                <a:cs typeface="Times New Roman" pitchFamily="18" charset="0"/>
              </a:rPr>
              <a:t>en</a:t>
            </a:r>
            <a:r>
              <a:rPr lang="en-US" sz="2400" dirty="0">
                <a:solidFill>
                  <a:schemeClr val="bg1"/>
                </a:solidFill>
                <a:latin typeface="Times New Roman" pitchFamily="18" charset="0"/>
                <a:cs typeface="Times New Roman" pitchFamily="18" charset="0"/>
              </a:rPr>
              <a:t> la </a:t>
            </a:r>
            <a:r>
              <a:rPr lang="en-US" sz="2400" dirty="0" err="1">
                <a:solidFill>
                  <a:schemeClr val="bg1"/>
                </a:solidFill>
                <a:latin typeface="Times New Roman" pitchFamily="18" charset="0"/>
                <a:cs typeface="Times New Roman" pitchFamily="18" charset="0"/>
              </a:rPr>
              <a:t>economía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regulaciones</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457200" y="2362200"/>
            <a:ext cx="8153400" cy="3539430"/>
          </a:xfrm>
          <a:prstGeom prst="rect">
            <a:avLst/>
          </a:prstGeom>
          <a:noFill/>
        </p:spPr>
        <p:txBody>
          <a:bodyPr wrap="square" rtlCol="0">
            <a:spAutoFit/>
          </a:bodyPr>
          <a:lstStyle/>
          <a:p>
            <a:pPr marL="514350" indent="-514350">
              <a:buFont typeface="+mj-lt"/>
              <a:buAutoNum type="arabicPeriod" startAt="4"/>
            </a:pPr>
            <a:r>
              <a:rPr lang="en-US" sz="3200" dirty="0" smtClean="0">
                <a:latin typeface="Times New Roman" pitchFamily="18" charset="0"/>
                <a:cs typeface="Times New Roman" pitchFamily="18" charset="0"/>
              </a:rPr>
              <a:t>Una de las </a:t>
            </a:r>
            <a:r>
              <a:rPr lang="en-US" sz="3200" dirty="0" err="1" smtClean="0">
                <a:latin typeface="Times New Roman" pitchFamily="18" charset="0"/>
                <a:cs typeface="Times New Roman" pitchFamily="18" charset="0"/>
              </a:rPr>
              <a:t>funciones</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economistas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consiste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en</a:t>
            </a:r>
            <a:r>
              <a:rPr lang="en-US" sz="3200" dirty="0" smtClean="0">
                <a:latin typeface="Times New Roman" pitchFamily="18" charset="0"/>
                <a:cs typeface="Times New Roman" pitchFamily="18" charset="0"/>
              </a:rPr>
              <a:t> saber </a:t>
            </a:r>
            <a:r>
              <a:rPr lang="en-US" sz="3200" dirty="0" err="1" smtClean="0">
                <a:latin typeface="Times New Roman" pitchFamily="18" charset="0"/>
                <a:cs typeface="Times New Roman" pitchFamily="18" charset="0"/>
              </a:rPr>
              <a:t>valorar</a:t>
            </a:r>
            <a:r>
              <a:rPr lang="en-US" sz="3200" dirty="0" smtClean="0">
                <a:latin typeface="Times New Roman" pitchFamily="18" charset="0"/>
                <a:cs typeface="Times New Roman" pitchFamily="18" charset="0"/>
              </a:rPr>
              <a:t> la </a:t>
            </a:r>
            <a:r>
              <a:rPr lang="en-US" sz="3200" dirty="0" err="1" smtClean="0">
                <a:latin typeface="Times New Roman" pitchFamily="18" charset="0"/>
                <a:cs typeface="Times New Roman" pitchFamily="18" charset="0"/>
              </a:rPr>
              <a:t>disyuntiva</a:t>
            </a:r>
            <a:r>
              <a:rPr lang="en-US" sz="3200" dirty="0" smtClean="0">
                <a:latin typeface="Times New Roman" pitchFamily="18" charset="0"/>
                <a:cs typeface="Times New Roman" pitchFamily="18" charset="0"/>
              </a:rPr>
              <a:t> entre </a:t>
            </a:r>
            <a:r>
              <a:rPr lang="en-US" sz="3200" dirty="0" err="1" smtClean="0">
                <a:latin typeface="Times New Roman" pitchFamily="18" charset="0"/>
                <a:cs typeface="Times New Roman" pitchFamily="18" charset="0"/>
              </a:rPr>
              <a:t>equidad</a:t>
            </a:r>
            <a:r>
              <a:rPr lang="en-US" sz="3200" dirty="0" smtClean="0">
                <a:latin typeface="Times New Roman" pitchFamily="18" charset="0"/>
                <a:cs typeface="Times New Roman" pitchFamily="18" charset="0"/>
              </a:rPr>
              <a:t> y </a:t>
            </a:r>
            <a:r>
              <a:rPr lang="en-US" sz="3200" dirty="0" err="1" smtClean="0">
                <a:latin typeface="Times New Roman" pitchFamily="18" charset="0"/>
                <a:cs typeface="Times New Roman" pitchFamily="18" charset="0"/>
              </a:rPr>
              <a:t>eficiencia</a:t>
            </a:r>
            <a:r>
              <a:rPr lang="en-US" sz="3200" dirty="0" smtClean="0">
                <a:latin typeface="Times New Roman" pitchFamily="18" charset="0"/>
                <a:cs typeface="Times New Roman" pitchFamily="18" charset="0"/>
              </a:rPr>
              <a:t>.</a:t>
            </a:r>
          </a:p>
          <a:p>
            <a:pPr marL="514350" indent="-514350">
              <a:buFont typeface="+mj-lt"/>
              <a:buAutoNum type="arabicPeriod" startAt="4"/>
            </a:pPr>
            <a:endParaRPr lang="en-US" sz="3200" dirty="0">
              <a:latin typeface="Times New Roman" pitchFamily="18" charset="0"/>
              <a:cs typeface="Times New Roman" pitchFamily="18" charset="0"/>
            </a:endParaRPr>
          </a:p>
          <a:p>
            <a:pPr marL="514350" indent="-514350">
              <a:buFont typeface="+mj-lt"/>
              <a:buAutoNum type="arabicPeriod" startAt="4"/>
            </a:pP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cada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individuo</a:t>
            </a:r>
            <a:r>
              <a:rPr lang="en-US" sz="3200" dirty="0" smtClean="0">
                <a:latin typeface="Times New Roman" pitchFamily="18" charset="0"/>
                <a:cs typeface="Times New Roman" pitchFamily="18" charset="0"/>
              </a:rPr>
              <a:t> le </a:t>
            </a:r>
            <a:r>
              <a:rPr lang="en-US" sz="3200" dirty="0" err="1" smtClean="0">
                <a:latin typeface="Times New Roman" pitchFamily="18" charset="0"/>
                <a:cs typeface="Times New Roman" pitchFamily="18" charset="0"/>
              </a:rPr>
              <a:t>corresponde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decidir</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cuándo</a:t>
            </a:r>
            <a:r>
              <a:rPr lang="en-US" sz="3200" dirty="0" smtClean="0">
                <a:latin typeface="Times New Roman" pitchFamily="18" charset="0"/>
                <a:cs typeface="Times New Roman" pitchFamily="18" charset="0"/>
              </a:rPr>
              <a:t> y </a:t>
            </a:r>
            <a:r>
              <a:rPr lang="en-US" sz="3200" dirty="0" err="1" smtClean="0">
                <a:latin typeface="Times New Roman" pitchFamily="18" charset="0"/>
                <a:cs typeface="Times New Roman" pitchFamily="18" charset="0"/>
              </a:rPr>
              <a:t>dónde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tiene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más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sentido</a:t>
            </a:r>
            <a:r>
              <a:rPr lang="en-US" sz="3200" dirty="0" smtClean="0">
                <a:latin typeface="Times New Roman" pitchFamily="18" charset="0"/>
                <a:cs typeface="Times New Roman" pitchFamily="18" charset="0"/>
              </a:rPr>
              <a:t> la </a:t>
            </a:r>
            <a:r>
              <a:rPr lang="en-US" sz="3200" dirty="0" err="1" smtClean="0">
                <a:latin typeface="Times New Roman" pitchFamily="18" charset="0"/>
                <a:cs typeface="Times New Roman" pitchFamily="18" charset="0"/>
              </a:rPr>
              <a:t>intervención</a:t>
            </a:r>
            <a:r>
              <a:rPr lang="en-US" sz="3200" dirty="0" smtClean="0">
                <a:latin typeface="Times New Roman" pitchFamily="18" charset="0"/>
                <a:cs typeface="Times New Roman" pitchFamily="18" charset="0"/>
              </a:rPr>
              <a:t> del Estado.</a:t>
            </a:r>
            <a:endParaRPr lang="en-US" sz="3200" dirty="0">
              <a:latin typeface="Times New Roman" pitchFamily="18" charset="0"/>
              <a:cs typeface="Times New Roman" pitchFamily="18" charset="0"/>
            </a:endParaRPr>
          </a:p>
        </p:txBody>
      </p:sp>
      <p:sp>
        <p:nvSpPr>
          <p:cNvPr id="5" name="Rectangle 4"/>
          <p:cNvSpPr/>
          <p:nvPr/>
        </p:nvSpPr>
        <p:spPr>
          <a:xfrm>
            <a:off x="609600" y="1524000"/>
            <a:ext cx="2057400" cy="584776"/>
          </a:xfrm>
          <a:prstGeom prst="rect">
            <a:avLst/>
          </a:prstGeom>
        </p:spPr>
        <p:txBody>
          <a:bodyPr wrap="square">
            <a:spAutoFit/>
          </a:bodyPr>
          <a:lstStyle/>
          <a:p>
            <a:r>
              <a:rPr lang="en-US" sz="3200" dirty="0" smtClean="0">
                <a:solidFill>
                  <a:srgbClr val="000000"/>
                </a:solidFill>
                <a:effectLst>
                  <a:outerShdw blurRad="50800" dist="38100" dir="5400000" algn="t" rotWithShape="0">
                    <a:prstClr val="black">
                      <a:alpha val="40000"/>
                    </a:prstClr>
                  </a:outerShdw>
                </a:effectLst>
                <a:latin typeface="Times New Roman" pitchFamily="18" charset="0"/>
                <a:cs typeface="Times New Roman" pitchFamily="18" charset="0"/>
              </a:rPr>
              <a:t>Ideas clave</a:t>
            </a:r>
            <a:endParaRPr lang="en-US" sz="3200" dirty="0">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231532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 </a:t>
            </a:r>
            <a:r>
              <a:rPr lang="en-US" sz="2400" dirty="0">
                <a:solidFill>
                  <a:schemeClr val="bg1"/>
                </a:solidFill>
                <a:latin typeface="Times New Roman" pitchFamily="18" charset="0"/>
                <a:cs typeface="Times New Roman" pitchFamily="18" charset="0"/>
              </a:rPr>
              <a:t>El Estado </a:t>
            </a:r>
            <a:r>
              <a:rPr lang="en-US" sz="2400" dirty="0" err="1">
                <a:solidFill>
                  <a:schemeClr val="bg1"/>
                </a:solidFill>
                <a:latin typeface="Times New Roman" pitchFamily="18" charset="0"/>
                <a:cs typeface="Times New Roman" pitchFamily="18" charset="0"/>
              </a:rPr>
              <a:t>en</a:t>
            </a:r>
            <a:r>
              <a:rPr lang="en-US" sz="2400" dirty="0">
                <a:solidFill>
                  <a:schemeClr val="bg1"/>
                </a:solidFill>
                <a:latin typeface="Times New Roman" pitchFamily="18" charset="0"/>
                <a:cs typeface="Times New Roman" pitchFamily="18" charset="0"/>
              </a:rPr>
              <a:t> la </a:t>
            </a:r>
            <a:r>
              <a:rPr lang="en-US" sz="2400" dirty="0" err="1">
                <a:solidFill>
                  <a:schemeClr val="bg1"/>
                </a:solidFill>
                <a:latin typeface="Times New Roman" pitchFamily="18" charset="0"/>
                <a:cs typeface="Times New Roman" pitchFamily="18" charset="0"/>
              </a:rPr>
              <a:t>economía</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a:solidFill>
                  <a:schemeClr val="bg1"/>
                </a:solidFill>
                <a:latin typeface="Times New Roman" pitchFamily="18" charset="0"/>
                <a:cs typeface="Times New Roman" pitchFamily="18" charset="0"/>
              </a:rPr>
              <a:t>regulaciones</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457200" y="1447800"/>
            <a:ext cx="8153400" cy="1569660"/>
          </a:xfrm>
          <a:prstGeom prst="rect">
            <a:avLst/>
          </a:prstGeom>
          <a:noFill/>
        </p:spPr>
        <p:txBody>
          <a:bodyPr wrap="square" rtlCol="0">
            <a:spAutoFit/>
          </a:bodyPr>
          <a:lstStyle/>
          <a:p>
            <a:r>
              <a:rPr lang="es-ES" sz="3200" dirty="0" smtClean="0">
                <a:latin typeface="Times New Roman" pitchFamily="18" charset="0"/>
                <a:cs typeface="Times New Roman" pitchFamily="18" charset="0"/>
              </a:rPr>
              <a:t>Economía basada en la evidencia:</a:t>
            </a:r>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Cuál</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es</a:t>
            </a:r>
            <a:r>
              <a:rPr lang="en-US" sz="3200" dirty="0" smtClean="0">
                <a:latin typeface="Times New Roman" pitchFamily="18" charset="0"/>
                <a:cs typeface="Times New Roman" pitchFamily="18" charset="0"/>
              </a:rPr>
              <a:t> la </a:t>
            </a:r>
            <a:r>
              <a:rPr lang="en-US" sz="3200" dirty="0" err="1" smtClean="0">
                <a:latin typeface="Times New Roman" pitchFamily="18" charset="0"/>
                <a:cs typeface="Times New Roman" pitchFamily="18" charset="0"/>
              </a:rPr>
              <a:t>dimensión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óptima</a:t>
            </a:r>
            <a:r>
              <a:rPr lang="en-US" sz="3200" dirty="0" smtClean="0">
                <a:latin typeface="Times New Roman" pitchFamily="18" charset="0"/>
                <a:cs typeface="Times New Roman" pitchFamily="18" charset="0"/>
              </a:rPr>
              <a:t> del Estado?</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43919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smtClean="0">
                <a:solidFill>
                  <a:schemeClr val="bg1"/>
                </a:solidFill>
                <a:latin typeface="Times New Roman" pitchFamily="18" charset="0"/>
                <a:cs typeface="Times New Roman" pitchFamily="18" charset="0"/>
              </a:rPr>
              <a:t>Impuestos</a:t>
            </a:r>
            <a:r>
              <a:rPr lang="en-US" sz="2400" dirty="0" smtClean="0">
                <a:solidFill>
                  <a:schemeClr val="bg1"/>
                </a:solidFill>
                <a:latin typeface="Times New Roman" pitchFamily="18" charset="0"/>
                <a:cs typeface="Times New Roman" pitchFamily="18" charset="0"/>
              </a:rPr>
              <a:t> y </a:t>
            </a:r>
            <a:r>
              <a:rPr lang="en-US" sz="2400" dirty="0" err="1" smtClean="0">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533400" y="1676400"/>
            <a:ext cx="8153400" cy="3539430"/>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Tres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niveles</a:t>
            </a:r>
            <a:r>
              <a:rPr lang="en-US" sz="3200" dirty="0" smtClean="0">
                <a:latin typeface="Times New Roman" pitchFamily="18" charset="0"/>
                <a:cs typeface="Times New Roman" pitchFamily="18" charset="0"/>
              </a:rPr>
              <a:t> de </a:t>
            </a:r>
            <a:r>
              <a:rPr lang="en-US" sz="3200" dirty="0" err="1" smtClean="0">
                <a:latin typeface="Times New Roman" pitchFamily="18" charset="0"/>
                <a:cs typeface="Times New Roman" pitchFamily="18" charset="0"/>
              </a:rPr>
              <a:t>gobierno</a:t>
            </a:r>
            <a:r>
              <a:rPr lang="en-US" sz="3200" dirty="0" smtClean="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a:p>
            <a:pPr marL="457200" indent="-457200">
              <a:buFont typeface="Arial" pitchFamily="34" charset="0"/>
              <a:buChar char="•"/>
            </a:pPr>
            <a:r>
              <a:rPr lang="en-US" sz="3200" dirty="0" smtClean="0">
                <a:latin typeface="Times New Roman" pitchFamily="18" charset="0"/>
                <a:cs typeface="Times New Roman" pitchFamily="18" charset="0"/>
              </a:rPr>
              <a:t>Central</a:t>
            </a:r>
          </a:p>
          <a:p>
            <a:pPr marL="457200" indent="-457200">
              <a:buFont typeface="Arial" pitchFamily="34" charset="0"/>
              <a:buChar char="•"/>
            </a:pPr>
            <a:r>
              <a:rPr lang="en-US" sz="3200" dirty="0" smtClean="0">
                <a:latin typeface="Times New Roman" pitchFamily="18" charset="0"/>
                <a:cs typeface="Times New Roman" pitchFamily="18" charset="0"/>
              </a:rPr>
              <a:t>Regional</a:t>
            </a:r>
          </a:p>
          <a:p>
            <a:pPr marL="457200" indent="-457200">
              <a:buFont typeface="Arial" pitchFamily="34" charset="0"/>
              <a:buChar char="•"/>
            </a:pPr>
            <a:r>
              <a:rPr lang="en-US" sz="3200" dirty="0" smtClean="0">
                <a:latin typeface="Times New Roman" pitchFamily="18" charset="0"/>
                <a:cs typeface="Times New Roman" pitchFamily="18" charset="0"/>
              </a:rPr>
              <a:t>Local</a:t>
            </a:r>
          </a:p>
          <a:p>
            <a:pPr marL="457200" indent="-457200">
              <a:buFont typeface="Arial" pitchFamily="34" charset="0"/>
              <a:buChar char="•"/>
            </a:pPr>
            <a:endParaRPr lang="en-US" sz="3200" dirty="0">
              <a:latin typeface="Times New Roman" pitchFamily="18" charset="0"/>
              <a:cs typeface="Times New Roman" pitchFamily="18" charset="0"/>
            </a:endParaRPr>
          </a:p>
          <a:p>
            <a:r>
              <a:rPr lang="en-US" sz="3200" dirty="0" err="1" smtClean="0">
                <a:latin typeface="Times New Roman" pitchFamily="18" charset="0"/>
                <a:cs typeface="Times New Roman" pitchFamily="18" charset="0"/>
              </a:rPr>
              <a:t>Todos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tienen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ingresos</a:t>
            </a:r>
            <a:r>
              <a:rPr lang="en-US" sz="3200" dirty="0" smtClean="0">
                <a:latin typeface="Times New Roman" pitchFamily="18" charset="0"/>
                <a:cs typeface="Times New Roman" pitchFamily="18" charset="0"/>
              </a:rPr>
              <a:t> y </a:t>
            </a:r>
            <a:r>
              <a:rPr lang="en-US" sz="3200" dirty="0" err="1" smtClean="0">
                <a:latin typeface="Times New Roman" pitchFamily="18" charset="0"/>
                <a:cs typeface="Times New Roman" pitchFamily="18" charset="0"/>
              </a:rPr>
              <a:t>gastos</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044326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smtClean="0">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p:txBody>
      </p:sp>
      <p:sp>
        <p:nvSpPr>
          <p:cNvPr id="6" name="TextBox 5"/>
          <p:cNvSpPr txBox="1"/>
          <p:nvPr/>
        </p:nvSpPr>
        <p:spPr>
          <a:xfrm>
            <a:off x="457200" y="1676400"/>
            <a:ext cx="8153400" cy="3539430"/>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Super</a:t>
            </a:r>
            <a:r>
              <a:rPr lang="es-ES" sz="3200" b="1" dirty="0" smtClean="0">
                <a:latin typeface="Times New Roman" pitchFamily="18" charset="0"/>
                <a:cs typeface="Times New Roman" pitchFamily="18" charset="0"/>
              </a:rPr>
              <a:t>á</a:t>
            </a:r>
            <a:r>
              <a:rPr lang="en-US" sz="3200" b="1" dirty="0" err="1" smtClean="0">
                <a:latin typeface="Times New Roman" pitchFamily="18" charset="0"/>
                <a:cs typeface="Times New Roman" pitchFamily="18" charset="0"/>
              </a:rPr>
              <a:t>vit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presupuestario</a:t>
            </a:r>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los</a:t>
            </a:r>
            <a:r>
              <a:rPr lang="en-US" sz="3200" b="1"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ingresos</a:t>
            </a:r>
            <a:r>
              <a:rPr lang="en-US" sz="3200" dirty="0" smtClean="0">
                <a:latin typeface="Times New Roman" pitchFamily="18" charset="0"/>
                <a:cs typeface="Times New Roman" pitchFamily="18" charset="0"/>
              </a:rPr>
              <a:t> son </a:t>
            </a:r>
            <a:r>
              <a:rPr lang="en-US" sz="3200" dirty="0" err="1" smtClean="0">
                <a:latin typeface="Times New Roman" pitchFamily="18" charset="0"/>
                <a:cs typeface="Times New Roman" pitchFamily="18" charset="0"/>
              </a:rPr>
              <a:t>mayores</a:t>
            </a:r>
            <a:r>
              <a:rPr lang="en-US" sz="3200" dirty="0" smtClean="0">
                <a:latin typeface="Times New Roman" pitchFamily="18" charset="0"/>
                <a:cs typeface="Times New Roman" pitchFamily="18" charset="0"/>
              </a:rPr>
              <a:t> que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gastos</a:t>
            </a:r>
            <a:endParaRPr lang="en-US" sz="3200"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b="1" dirty="0" smtClean="0">
                <a:latin typeface="Times New Roman" pitchFamily="18" charset="0"/>
                <a:cs typeface="Times New Roman" pitchFamily="18" charset="0"/>
              </a:rPr>
              <a:t>D</a:t>
            </a:r>
            <a:r>
              <a:rPr lang="es-ES" sz="3200" b="1" dirty="0" err="1" smtClean="0">
                <a:latin typeface="Times New Roman" pitchFamily="18" charset="0"/>
                <a:cs typeface="Times New Roman" pitchFamily="18" charset="0"/>
              </a:rPr>
              <a:t>éficit</a:t>
            </a:r>
            <a:r>
              <a:rPr lang="es-ES" sz="3200" b="1" dirty="0" smtClean="0">
                <a:latin typeface="Times New Roman" pitchFamily="18" charset="0"/>
                <a:cs typeface="Times New Roman" pitchFamily="18" charset="0"/>
              </a:rPr>
              <a:t> presupuestario</a:t>
            </a:r>
            <a:endParaRPr lang="en-US" sz="3200" b="1" dirty="0" smtClean="0">
              <a:latin typeface="Times New Roman" pitchFamily="18" charset="0"/>
              <a:cs typeface="Times New Roman" pitchFamily="18" charset="0"/>
            </a:endParaRPr>
          </a:p>
          <a:p>
            <a:endParaRPr lang="en-US" sz="3200" b="1" dirty="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gastos</a:t>
            </a:r>
            <a:r>
              <a:rPr lang="en-US" sz="3200" dirty="0" smtClean="0">
                <a:latin typeface="Times New Roman" pitchFamily="18" charset="0"/>
                <a:cs typeface="Times New Roman" pitchFamily="18" charset="0"/>
              </a:rPr>
              <a:t> son </a:t>
            </a:r>
            <a:r>
              <a:rPr lang="en-US" sz="3200" dirty="0" err="1" smtClean="0">
                <a:latin typeface="Times New Roman" pitchFamily="18" charset="0"/>
                <a:cs typeface="Times New Roman" pitchFamily="18" charset="0"/>
              </a:rPr>
              <a:t>mayores</a:t>
            </a:r>
            <a:r>
              <a:rPr lang="en-US" sz="3200" dirty="0" smtClean="0">
                <a:latin typeface="Times New Roman" pitchFamily="18" charset="0"/>
                <a:cs typeface="Times New Roman" pitchFamily="18" charset="0"/>
              </a:rPr>
              <a:t> que </a:t>
            </a:r>
            <a:r>
              <a:rPr lang="en-US" sz="3200" dirty="0" err="1" smtClean="0">
                <a:latin typeface="Times New Roman" pitchFamily="18" charset="0"/>
                <a:cs typeface="Times New Roman" pitchFamily="18" charset="0"/>
              </a:rPr>
              <a:t>los</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ingresos</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195295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85800"/>
            <a:ext cx="9144000" cy="461665"/>
          </a:xfrm>
          <a:prstGeom prst="rect">
            <a:avLst/>
          </a:prstGeom>
          <a:solidFill>
            <a:schemeClr val="accent1"/>
          </a:solidFill>
        </p:spPr>
        <p:txBody>
          <a:bodyPr wrap="square" rtlCol="0">
            <a:spAutoFit/>
          </a:bodyPr>
          <a:lstStyle/>
          <a:p>
            <a:r>
              <a:rPr lang="en-US" sz="2400" dirty="0" smtClean="0">
                <a:solidFill>
                  <a:schemeClr val="bg1"/>
                </a:solidFill>
                <a:latin typeface="Times New Roman" pitchFamily="18" charset="0"/>
                <a:cs typeface="Times New Roman" pitchFamily="18" charset="0"/>
              </a:rPr>
              <a:t>10.1 </a:t>
            </a:r>
            <a:r>
              <a:rPr lang="en-US" sz="2400" dirty="0" err="1">
                <a:solidFill>
                  <a:schemeClr val="bg1"/>
                </a:solidFill>
                <a:latin typeface="Times New Roman" pitchFamily="18" charset="0"/>
                <a:cs typeface="Times New Roman" pitchFamily="18" charset="0"/>
              </a:rPr>
              <a:t>Impuestos</a:t>
            </a:r>
            <a:r>
              <a:rPr lang="en-US" sz="2400" dirty="0">
                <a:solidFill>
                  <a:schemeClr val="bg1"/>
                </a:solidFill>
                <a:latin typeface="Times New Roman" pitchFamily="18" charset="0"/>
                <a:cs typeface="Times New Roman" pitchFamily="18" charset="0"/>
              </a:rPr>
              <a:t> y </a:t>
            </a:r>
            <a:r>
              <a:rPr lang="en-US" sz="2400" dirty="0" err="1" smtClean="0">
                <a:solidFill>
                  <a:schemeClr val="bg1"/>
                </a:solidFill>
                <a:latin typeface="Times New Roman" pitchFamily="18" charset="0"/>
                <a:cs typeface="Times New Roman" pitchFamily="18" charset="0"/>
              </a:rPr>
              <a:t>gastos</a:t>
            </a:r>
            <a:endParaRPr lang="en-US" sz="2400" dirty="0">
              <a:solidFill>
                <a:schemeClr val="bg1"/>
              </a:solidFill>
              <a:latin typeface="Times New Roman" pitchFamily="18" charset="0"/>
              <a:cs typeface="Times New Roman" pitchFamily="18" charset="0"/>
            </a:endParaRPr>
          </a:p>
        </p:txBody>
      </p:sp>
      <p:pic>
        <p:nvPicPr>
          <p:cNvPr id="5" name="Picture 4" descr="ALL_Exhibit_10.01_0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752600"/>
            <a:ext cx="6171936" cy="3657600"/>
          </a:xfrm>
          <a:prstGeom prst="rect">
            <a:avLst/>
          </a:prstGeom>
        </p:spPr>
      </p:pic>
      <p:pic>
        <p:nvPicPr>
          <p:cNvPr id="7" name="Picture 6" descr="ALL_Exhibit_10.01_02.ps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752600"/>
            <a:ext cx="6171936"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295" y="1343891"/>
            <a:ext cx="7289069" cy="4038600"/>
          </a:xfrm>
          <a:prstGeom prst="rect">
            <a:avLst/>
          </a:prstGeom>
        </p:spPr>
      </p:pic>
      <p:sp>
        <p:nvSpPr>
          <p:cNvPr id="3" name="Rectangle 2"/>
          <p:cNvSpPr/>
          <p:nvPr/>
        </p:nvSpPr>
        <p:spPr>
          <a:xfrm>
            <a:off x="533400" y="5791200"/>
            <a:ext cx="7924800" cy="584775"/>
          </a:xfrm>
          <a:prstGeom prst="rect">
            <a:avLst/>
          </a:prstGeom>
        </p:spPr>
        <p:txBody>
          <a:bodyPr wrap="square">
            <a:spAutoFit/>
          </a:bodyPr>
          <a:lstStyle/>
          <a:p>
            <a:pPr algn="ctr"/>
            <a:r>
              <a:rPr lang="en-US" sz="1600" dirty="0" err="1" smtClean="0">
                <a:solidFill>
                  <a:srgbClr val="0D73C0"/>
                </a:solidFill>
                <a:latin typeface=""/>
              </a:rPr>
              <a:t>Figura</a:t>
            </a:r>
            <a:r>
              <a:rPr lang="en-US" sz="1600" dirty="0" smtClean="0">
                <a:solidFill>
                  <a:srgbClr val="0D73C0"/>
                </a:solidFill>
                <a:latin typeface=""/>
              </a:rPr>
              <a:t> </a:t>
            </a:r>
            <a:r>
              <a:rPr lang="en-US" sz="1600" dirty="0">
                <a:solidFill>
                  <a:srgbClr val="0D73C0"/>
                </a:solidFill>
                <a:latin typeface=""/>
              </a:rPr>
              <a:t>10.1 </a:t>
            </a:r>
            <a:r>
              <a:rPr lang="es-ES" sz="1600" dirty="0" smtClean="0">
                <a:solidFill>
                  <a:srgbClr val="000000"/>
                </a:solidFill>
                <a:latin typeface=""/>
              </a:rPr>
              <a:t>Gastos totales e ingresos fiscales totales del gobierno federal de EE.UU. </a:t>
            </a:r>
            <a:r>
              <a:rPr lang="es-ES" sz="1600" dirty="0">
                <a:solidFill>
                  <a:srgbClr val="000000"/>
                </a:solidFill>
                <a:latin typeface=""/>
              </a:rPr>
              <a:t>e</a:t>
            </a:r>
            <a:r>
              <a:rPr lang="es-ES" sz="1600" dirty="0" smtClean="0">
                <a:solidFill>
                  <a:srgbClr val="000000"/>
                </a:solidFill>
                <a:latin typeface=""/>
              </a:rPr>
              <a:t>xpresados como porcentaje de la renta nacional (1929-2011) </a:t>
            </a:r>
            <a:endParaRPr lang="en-US" sz="1600" dirty="0"/>
          </a:p>
        </p:txBody>
      </p:sp>
    </p:spTree>
    <p:extLst>
      <p:ext uri="{BB962C8B-B14F-4D97-AF65-F5344CB8AC3E}">
        <p14:creationId xmlns:p14="http://schemas.microsoft.com/office/powerpoint/2010/main" val="225890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3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13811</TotalTime>
  <Words>1017</Words>
  <Application>Microsoft Office PowerPoint</Application>
  <PresentationFormat>On-screen Show (4:3)</PresentationFormat>
  <Paragraphs>196</Paragraphs>
  <Slides>28</Slides>
  <Notes>21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Executive</vt:lpstr>
      <vt:lpstr>PowerPoint Presentation</vt:lpstr>
      <vt:lpstr>Esquema del capítulo  10.1 Impuestos y gastos 10.2 Regulación 10.3 Fallos del Estado 10.4 Equidad frente a eficiencia 10.5 La soberanía del consumidor y el  paternalismo</vt:lpstr>
      <vt:lpstr>Las distintas administraciones de un país (central, regional y local) cobran impuestos a los ciudadanos y a las empresas para corregir los fallos del mercado y las externalidades, redistribuir recursos y financiar sus actividades.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Figura 10.9 Proporción de ingresos antes y después de pagar impuestos del 1% más rico de la población y del 20% más pobre (como porcentaje de la renta nacional) desde 1979 hasta 2010</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The Government in the Economy: Taxation and Regulation</dc:title>
  <dc:creator>Windows User</dc:creator>
  <cp:lastModifiedBy>helena</cp:lastModifiedBy>
  <cp:revision>127</cp:revision>
  <cp:lastPrinted>2017-06-12T09:53:59Z</cp:lastPrinted>
  <dcterms:created xsi:type="dcterms:W3CDTF">2014-02-19T19:15:17Z</dcterms:created>
  <dcterms:modified xsi:type="dcterms:W3CDTF">2017-06-20T11:36:14Z</dcterms:modified>
</cp:coreProperties>
</file>